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Garamond" panose="02020404030301010803" pitchFamily="18"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Poppins" panose="020B0604020202020204" charset="0"/>
      <p:regular r:id="rId26"/>
      <p:bold r:id="rId27"/>
      <p:italic r:id="rId28"/>
      <p:boldItalic r:id="rId29"/>
    </p:embeddedFont>
    <p:embeddedFont>
      <p:font typeface="Roboto" panose="020B0604020202020204" charset="0"/>
      <p:regular r:id="rId30"/>
      <p:bold r:id="rId31"/>
      <p:italic r:id="rId32"/>
      <p:boldItalic r:id="rId33"/>
    </p:embeddedFont>
    <p:embeddedFont>
      <p:font typeface="Verdana" panose="020B060403050404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specialtyproduce.com/produce/Arugula_301.php" TargetMode="External"/><Relationship Id="rId13" Type="http://schemas.openxmlformats.org/officeDocument/2006/relationships/hyperlink" Target="https://appreciategoods.com/arugula-health-benefits/" TargetMode="External"/><Relationship Id="rId3" Type="http://schemas.openxmlformats.org/officeDocument/2006/relationships/hyperlink" Target="https://www.britannica.com/plant/Brassicaceae" TargetMode="External"/><Relationship Id="rId7" Type="http://schemas.openxmlformats.org/officeDocument/2006/relationships/hyperlink" Target="https://thrivecuisine.com/garden/where-does-arugula-come-from/" TargetMode="External"/><Relationship Id="rId12" Type="http://schemas.openxmlformats.org/officeDocument/2006/relationships/hyperlink" Target="https://themom100.com/2019/08/how-to-cook-with-arugula/"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thespruce.com/growing-arugula-in-garden-pots-848160" TargetMode="External"/><Relationship Id="rId11" Type="http://schemas.openxmlformats.org/officeDocument/2006/relationships/hyperlink" Target="https://www.stilltasty.com/fooditems/index/16418" TargetMode="External"/><Relationship Id="rId5" Type="http://schemas.openxmlformats.org/officeDocument/2006/relationships/hyperlink" Target="https://www.softschools.com/facts/vegetables/arugula_facts/2771/" TargetMode="External"/><Relationship Id="rId10" Type="http://schemas.openxmlformats.org/officeDocument/2006/relationships/hyperlink" Target="https://www.youtube.com/watch?v=UiluzAuF42Q" TargetMode="External"/><Relationship Id="rId4" Type="http://schemas.openxmlformats.org/officeDocument/2006/relationships/hyperlink" Target="https://www.britannica.com/plant/arugula" TargetMode="External"/><Relationship Id="rId9" Type="http://schemas.openxmlformats.org/officeDocument/2006/relationships/hyperlink" Target="https://foodprint.org/real-food/arugul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itannica.com/plant/Brassicacea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ritannica.com/plant/arugula" TargetMode="External"/><Relationship Id="rId7" Type="http://schemas.openxmlformats.org/officeDocument/2006/relationships/hyperlink" Target="https://www.thespruce.com/what-does-lettuce-bolt-do-1402981"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thespruce.com/what-is-full-sun-partial-shade-1402372" TargetMode="External"/><Relationship Id="rId5" Type="http://schemas.openxmlformats.org/officeDocument/2006/relationships/hyperlink" Target="https://www.thespruce.com/growing-arugula-in-garden-pots-848160" TargetMode="External"/><Relationship Id="rId4" Type="http://schemas.openxmlformats.org/officeDocument/2006/relationships/hyperlink" Target="https://www.softschools.com/facts/vegetables/arugula_facts/277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0.wp.com/greensxm.com/wp-content/uploads/2018/03/arugula-title.jp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foodprint.org/real-food/arugula/" TargetMode="External"/><Relationship Id="rId5" Type="http://schemas.openxmlformats.org/officeDocument/2006/relationships/hyperlink" Target="https://specialtyproduce.com/produce/Arugula_301.php" TargetMode="External"/><Relationship Id="rId4" Type="http://schemas.openxmlformats.org/officeDocument/2006/relationships/hyperlink" Target="https://thrivecuisine.com/garden/where-does-arugula-come-fro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0.wp.com/greensxm.com/wp-content/uploads/2018/03/arugula-title.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pi.wi.gov/sites/default/files/imce/school-nutrition/pdf/fact-sheet-arugula.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tilltasty.com/fooditems/index/1641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hemom100.com/2019/08/how-to-cook-with-arugula/"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153" name="Google Shape;1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r>
              <a:rPr lang="en-US" u="sng">
                <a:solidFill>
                  <a:schemeClr val="hlink"/>
                </a:solidFill>
                <a:hlinkClick r:id="rId3"/>
              </a:rPr>
              <a:t>https://www.britannica.com/plant/Brassicaceae</a:t>
            </a:r>
            <a:endParaRPr/>
          </a:p>
          <a:p>
            <a:pPr marL="0" lvl="0" indent="0" algn="l" rtl="0">
              <a:spcBef>
                <a:spcPts val="0"/>
              </a:spcBef>
              <a:spcAft>
                <a:spcPts val="0"/>
              </a:spcAft>
              <a:buSzPts val="1400"/>
              <a:buNone/>
            </a:pPr>
            <a:r>
              <a:rPr lang="en-US" u="sng">
                <a:solidFill>
                  <a:schemeClr val="hlink"/>
                </a:solidFill>
                <a:latin typeface="Georgia"/>
                <a:ea typeface="Georgia"/>
                <a:cs typeface="Georgia"/>
                <a:sym typeface="Georgia"/>
                <a:hlinkClick r:id="rId4"/>
              </a:rPr>
              <a:t>https://www.britannica.com/plant/arugula</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u="sng">
                <a:solidFill>
                  <a:schemeClr val="hlink"/>
                </a:solidFill>
                <a:latin typeface="Georgia"/>
                <a:ea typeface="Georgia"/>
                <a:cs typeface="Georgia"/>
                <a:sym typeface="Georgia"/>
                <a:hlinkClick r:id="rId5"/>
              </a:rPr>
              <a:t>https://www.softschools.com/facts/vegetables/arugula_facts/2771/</a:t>
            </a:r>
            <a:endParaRPr>
              <a:solidFill>
                <a:srgbClr val="222222"/>
              </a:solidFill>
              <a:latin typeface="Georgia"/>
              <a:ea typeface="Georgia"/>
              <a:cs typeface="Georgia"/>
              <a:sym typeface="Georgia"/>
            </a:endParaRPr>
          </a:p>
          <a:p>
            <a:pPr marL="0" lvl="0" indent="0" algn="l" rtl="0">
              <a:spcBef>
                <a:spcPts val="0"/>
              </a:spcBef>
              <a:spcAft>
                <a:spcPts val="0"/>
              </a:spcAft>
              <a:buSzPts val="1400"/>
              <a:buNone/>
            </a:pPr>
            <a:r>
              <a:rPr lang="en-US" u="sng">
                <a:solidFill>
                  <a:schemeClr val="hlink"/>
                </a:solidFill>
                <a:latin typeface="Georgia"/>
                <a:ea typeface="Georgia"/>
                <a:cs typeface="Georgia"/>
                <a:sym typeface="Georgia"/>
                <a:hlinkClick r:id="rId6"/>
              </a:rPr>
              <a:t>https://www.thespruce.com/growing-arugula-in-garden-pots-848160</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u="sng">
                <a:solidFill>
                  <a:schemeClr val="hlink"/>
                </a:solidFill>
                <a:hlinkClick r:id="rId7"/>
              </a:rPr>
              <a:t>https://thrivecuisine.com/garden/where-does-arugula-come-from/</a:t>
            </a:r>
            <a:endParaRPr/>
          </a:p>
          <a:p>
            <a:pPr marL="0" lvl="0" indent="0" algn="l" rtl="0">
              <a:spcBef>
                <a:spcPts val="0"/>
              </a:spcBef>
              <a:spcAft>
                <a:spcPts val="0"/>
              </a:spcAft>
              <a:buSzPts val="1400"/>
              <a:buNone/>
            </a:pPr>
            <a:r>
              <a:rPr lang="en-US" sz="950" u="sng">
                <a:solidFill>
                  <a:schemeClr val="hlink"/>
                </a:solidFill>
                <a:latin typeface="Verdana"/>
                <a:ea typeface="Verdana"/>
                <a:cs typeface="Verdana"/>
                <a:sym typeface="Verdana"/>
                <a:hlinkClick r:id="rId8"/>
              </a:rPr>
              <a:t>https://specialtyproduce.com/produce/Arugula_301.php</a:t>
            </a:r>
            <a:endParaRPr sz="950">
              <a:latin typeface="Verdana"/>
              <a:ea typeface="Verdana"/>
              <a:cs typeface="Verdana"/>
              <a:sym typeface="Verdana"/>
            </a:endParaRPr>
          </a:p>
          <a:p>
            <a:pPr marL="0" lvl="0" indent="0" algn="l" rtl="0">
              <a:spcBef>
                <a:spcPts val="0"/>
              </a:spcBef>
              <a:spcAft>
                <a:spcPts val="0"/>
              </a:spcAft>
              <a:buSzPts val="1400"/>
              <a:buNone/>
            </a:pPr>
            <a:r>
              <a:rPr lang="en-US" sz="950" u="sng">
                <a:solidFill>
                  <a:schemeClr val="hlink"/>
                </a:solidFill>
                <a:latin typeface="Verdana"/>
                <a:ea typeface="Verdana"/>
                <a:cs typeface="Verdana"/>
                <a:sym typeface="Verdana"/>
                <a:hlinkClick r:id="rId9"/>
              </a:rPr>
              <a:t>https://foodprint.org/real-food/arugula/</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US" u="sng">
                <a:solidFill>
                  <a:schemeClr val="hlink"/>
                </a:solidFill>
                <a:hlinkClick r:id="rId10"/>
              </a:rPr>
              <a:t>https://www.youtube.com/watch?v=UiluzAuF42Q</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u="sng">
                <a:solidFill>
                  <a:schemeClr val="hlink"/>
                </a:solidFill>
                <a:hlinkClick r:id="rId11"/>
              </a:rPr>
              <a:t>https://www.stilltasty.com/fooditems/index/16418</a:t>
            </a:r>
            <a:endParaRPr/>
          </a:p>
          <a:p>
            <a:pPr marL="0" lvl="0" indent="0" algn="l" rtl="0">
              <a:spcBef>
                <a:spcPts val="0"/>
              </a:spcBef>
              <a:spcAft>
                <a:spcPts val="0"/>
              </a:spcAft>
              <a:buClr>
                <a:schemeClr val="dk1"/>
              </a:buClr>
              <a:buSzPts val="1400"/>
              <a:buFont typeface="Arial"/>
              <a:buNone/>
            </a:pPr>
            <a:r>
              <a:rPr lang="en-US" u="sng">
                <a:solidFill>
                  <a:schemeClr val="hlink"/>
                </a:solidFill>
                <a:hlinkClick r:id="rId12"/>
              </a:rPr>
              <a:t>https://themom100.com/2019/08/how-to-cook-with-arugula/</a:t>
            </a:r>
            <a:endParaRPr/>
          </a:p>
          <a:p>
            <a:pPr marL="0" lvl="0" indent="0" algn="l" rtl="0">
              <a:spcBef>
                <a:spcPts val="0"/>
              </a:spcBef>
              <a:spcAft>
                <a:spcPts val="0"/>
              </a:spcAft>
              <a:buSzPts val="1400"/>
              <a:buNone/>
            </a:pPr>
            <a:r>
              <a:rPr lang="en-US" u="sng">
                <a:solidFill>
                  <a:schemeClr val="hlink"/>
                </a:solidFill>
                <a:hlinkClick r:id="rId13"/>
              </a:rPr>
              <a:t>https://appreciategoods.com/arugula-health-benefits/</a:t>
            </a:r>
            <a:endParaRPr/>
          </a:p>
          <a:p>
            <a:pPr marL="0" lvl="0" indent="0" algn="l" rtl="0">
              <a:spcBef>
                <a:spcPts val="0"/>
              </a:spcBef>
              <a:spcAft>
                <a:spcPts val="0"/>
              </a:spcAft>
              <a:buClr>
                <a:schemeClr val="dk1"/>
              </a:buClr>
              <a:buSzPts val="1400"/>
              <a:buFont typeface="Arial"/>
              <a:buNone/>
            </a:pPr>
            <a:endParaRPr/>
          </a:p>
        </p:txBody>
      </p:sp>
      <p:sp>
        <p:nvSpPr>
          <p:cNvPr id="275" name="Google Shape;27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a:p>
        </p:txBody>
      </p:sp>
      <p:sp>
        <p:nvSpPr>
          <p:cNvPr id="282" name="Google Shape;2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3"/>
              </a:rPr>
              <a:t>https://www.britannica.com/plant/Brassicaceae</a:t>
            </a:r>
            <a:endParaRPr/>
          </a:p>
          <a:p>
            <a:pPr marL="0" marR="0" lvl="0" indent="0" algn="l" rtl="0">
              <a:lnSpc>
                <a:spcPct val="100000"/>
              </a:lnSpc>
              <a:spcBef>
                <a:spcPts val="0"/>
              </a:spcBef>
              <a:spcAft>
                <a:spcPts val="0"/>
              </a:spcAft>
              <a:buClr>
                <a:schemeClr val="dk1"/>
              </a:buClr>
              <a:buSzPts val="1200"/>
              <a:buFont typeface="Calibri"/>
              <a:buNone/>
            </a:pPr>
            <a:r>
              <a:rPr lang="en-US" b="1">
                <a:solidFill>
                  <a:srgbClr val="1A1A1A"/>
                </a:solidFill>
                <a:highlight>
                  <a:srgbClr val="FFFFFF"/>
                </a:highlight>
                <a:latin typeface="Arial"/>
                <a:ea typeface="Arial"/>
                <a:cs typeface="Arial"/>
                <a:sym typeface="Arial"/>
              </a:rPr>
              <a:t>Arugula is part of the Brassicaceae family, formally known as the Cruciferae Family</a:t>
            </a:r>
            <a:r>
              <a:rPr lang="en-US">
                <a:solidFill>
                  <a:srgbClr val="1A1A1A"/>
                </a:solidFill>
                <a:highlight>
                  <a:srgbClr val="FFFFFF"/>
                </a:highlight>
                <a:latin typeface="Arial"/>
                <a:ea typeface="Arial"/>
                <a:cs typeface="Arial"/>
                <a:sym typeface="Arial"/>
              </a:rPr>
              <a:t> aka the mustard family of flowering plants.</a:t>
            </a:r>
            <a:endParaRPr>
              <a:solidFill>
                <a:srgbClr val="1A1A1A"/>
              </a:solidFill>
              <a:highlight>
                <a:srgbClr val="FFFFFF"/>
              </a:highlight>
              <a:latin typeface="Arial"/>
              <a:ea typeface="Arial"/>
              <a:cs typeface="Arial"/>
              <a:sym typeface="Arial"/>
            </a:endParaRPr>
          </a:p>
          <a:p>
            <a:pPr marL="0" lvl="0" indent="0" algn="l" rtl="0">
              <a:spcBef>
                <a:spcPts val="0"/>
              </a:spcBef>
              <a:spcAft>
                <a:spcPts val="0"/>
              </a:spcAft>
              <a:buNone/>
            </a:pPr>
            <a:r>
              <a:rPr lang="en-US">
                <a:solidFill>
                  <a:srgbClr val="262626"/>
                </a:solidFill>
                <a:latin typeface="Arial"/>
                <a:ea typeface="Arial"/>
                <a:cs typeface="Arial"/>
                <a:sym typeface="Arial"/>
              </a:rPr>
              <a:t>Broccoli, brussel sprouts, kale, cauliflower, radish, cabbage, collard greens are cruciferous vegetables.</a:t>
            </a:r>
            <a:endParaRPr>
              <a:solidFill>
                <a:srgbClr val="262626"/>
              </a:solidFill>
              <a:latin typeface="Arial"/>
              <a:ea typeface="Arial"/>
              <a:cs typeface="Arial"/>
              <a:sym typeface="Arial"/>
            </a:endParaRPr>
          </a:p>
          <a:p>
            <a:pPr marL="0" lvl="0" indent="0" algn="l" rtl="0">
              <a:spcBef>
                <a:spcPts val="0"/>
              </a:spcBef>
              <a:spcAft>
                <a:spcPts val="0"/>
              </a:spcAft>
              <a:buNone/>
            </a:pPr>
            <a:r>
              <a:rPr lang="en-US">
                <a:solidFill>
                  <a:srgbClr val="1A1A1A"/>
                </a:solidFill>
                <a:highlight>
                  <a:srgbClr val="FFFFFF"/>
                </a:highlight>
                <a:latin typeface="Georgia"/>
                <a:ea typeface="Georgia"/>
                <a:cs typeface="Georgia"/>
                <a:sym typeface="Georgia"/>
              </a:rPr>
              <a:t>cruciform (e.g., in the form of a cross) with four petals and four sepals; the plants are commonly referred to as “crucifers” or “cruciferous” for that reason. </a:t>
            </a:r>
            <a:endParaRPr>
              <a:solidFill>
                <a:srgbClr val="262626"/>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500">
              <a:solidFill>
                <a:srgbClr val="1A1A1A"/>
              </a:solidFill>
              <a:highlight>
                <a:srgbClr val="FFFFFF"/>
              </a:highlight>
              <a:latin typeface="Georgia"/>
              <a:ea typeface="Georgia"/>
              <a:cs typeface="Georgia"/>
              <a:sym typeface="Georgia"/>
            </a:endParaRPr>
          </a:p>
          <a:p>
            <a:pPr marL="0" marR="0" lvl="0" indent="0" algn="l" rtl="0">
              <a:lnSpc>
                <a:spcPct val="100000"/>
              </a:lnSpc>
              <a:spcBef>
                <a:spcPts val="0"/>
              </a:spcBef>
              <a:spcAft>
                <a:spcPts val="0"/>
              </a:spcAft>
              <a:buClr>
                <a:schemeClr val="dk1"/>
              </a:buClr>
              <a:buSzPts val="1200"/>
              <a:buFont typeface="Calibri"/>
              <a:buNone/>
            </a:pPr>
            <a:r>
              <a:rPr lang="en-US" u="sng"/>
              <a:t>Family</a:t>
            </a:r>
            <a:r>
              <a:rPr lang="en-US"/>
              <a:t>: collection of plants that share characteristics;</a:t>
            </a:r>
            <a:endParaRPr/>
          </a:p>
          <a:p>
            <a:pPr marL="0" marR="0" lvl="0" indent="0" algn="l" rtl="0">
              <a:lnSpc>
                <a:spcPct val="100000"/>
              </a:lnSpc>
              <a:spcBef>
                <a:spcPts val="0"/>
              </a:spcBef>
              <a:spcAft>
                <a:spcPts val="0"/>
              </a:spcAft>
              <a:buClr>
                <a:schemeClr val="dk1"/>
              </a:buClr>
              <a:buSzPts val="1200"/>
              <a:buFont typeface="Calibri"/>
              <a:buNone/>
            </a:pPr>
            <a:r>
              <a:rPr lang="en-US" u="sng"/>
              <a:t>Genus</a:t>
            </a:r>
            <a:r>
              <a:rPr lang="en-US"/>
              <a:t>: is the generic name, but not the species name.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u="sng"/>
              <a:t>Botanica</a:t>
            </a:r>
            <a:r>
              <a:rPr lang="en-US"/>
              <a:t>l: the scientific name given to a particular plant species.</a:t>
            </a:r>
            <a:endParaRPr/>
          </a:p>
          <a:p>
            <a:pPr marL="0" marR="0" lvl="0" indent="0" algn="l" rtl="0">
              <a:lnSpc>
                <a:spcPct val="100000"/>
              </a:lnSpc>
              <a:spcBef>
                <a:spcPts val="0"/>
              </a:spcBef>
              <a:spcAft>
                <a:spcPts val="0"/>
              </a:spcAft>
              <a:buClr>
                <a:schemeClr val="dk1"/>
              </a:buClr>
              <a:buSzPts val="1200"/>
              <a:buFont typeface="Calibri"/>
              <a:buNone/>
            </a:pPr>
            <a:r>
              <a:rPr lang="en-US" u="sng"/>
              <a:t>Botany</a:t>
            </a:r>
            <a:r>
              <a:rPr lang="en-US"/>
              <a:t>: the scientific study of plants, including their physiology, structure, genetics, ecology, distribution, classification, and economic importance.</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65" name="Google Shape;16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latin typeface="Georgia"/>
                <a:ea typeface="Georgia"/>
                <a:cs typeface="Georgia"/>
                <a:sym typeface="Georgia"/>
                <a:hlinkClick r:id="rId3"/>
              </a:rPr>
              <a:t>https://www.britannica.com/plant/arugula</a:t>
            </a:r>
            <a:endParaRPr>
              <a:solidFill>
                <a:srgbClr val="222222"/>
              </a:solidFill>
              <a:latin typeface="Georgia"/>
              <a:ea typeface="Georgia"/>
              <a:cs typeface="Georgia"/>
              <a:sym typeface="Georgia"/>
            </a:endParaRPr>
          </a:p>
          <a:p>
            <a:pPr marL="0" lvl="0" indent="0" algn="l" rtl="0">
              <a:lnSpc>
                <a:spcPct val="100000"/>
              </a:lnSpc>
              <a:spcBef>
                <a:spcPts val="0"/>
              </a:spcBef>
              <a:spcAft>
                <a:spcPts val="0"/>
              </a:spcAft>
              <a:buSzPts val="1400"/>
              <a:buNone/>
            </a:pPr>
            <a:r>
              <a:rPr lang="en-US" u="sng">
                <a:solidFill>
                  <a:schemeClr val="hlink"/>
                </a:solidFill>
                <a:latin typeface="Georgia"/>
                <a:ea typeface="Georgia"/>
                <a:cs typeface="Georgia"/>
                <a:sym typeface="Georgia"/>
                <a:hlinkClick r:id="rId4"/>
              </a:rPr>
              <a:t>https://www.softschools.com/facts/vegetables/arugula_facts/2771/</a:t>
            </a:r>
            <a:endParaRPr>
              <a:solidFill>
                <a:srgbClr val="222222"/>
              </a:solidFill>
              <a:latin typeface="Georgia"/>
              <a:ea typeface="Georgia"/>
              <a:cs typeface="Georgia"/>
              <a:sym typeface="Georgia"/>
            </a:endParaRPr>
          </a:p>
          <a:p>
            <a:pPr marL="0" lvl="0" indent="0" algn="l" rtl="0">
              <a:lnSpc>
                <a:spcPct val="100000"/>
              </a:lnSpc>
              <a:spcBef>
                <a:spcPts val="0"/>
              </a:spcBef>
              <a:spcAft>
                <a:spcPts val="0"/>
              </a:spcAft>
              <a:buSzPts val="1400"/>
              <a:buNone/>
            </a:pPr>
            <a:r>
              <a:rPr lang="en-US" u="sng">
                <a:solidFill>
                  <a:schemeClr val="hlink"/>
                </a:solidFill>
                <a:latin typeface="Georgia"/>
                <a:ea typeface="Georgia"/>
                <a:cs typeface="Georgia"/>
                <a:sym typeface="Georgia"/>
                <a:hlinkClick r:id="rId5"/>
              </a:rPr>
              <a:t>https://www.thespruce.com/growing-arugula-in-garden-pots-848160</a:t>
            </a:r>
            <a:endParaRPr>
              <a:solidFill>
                <a:srgbClr val="222222"/>
              </a:solidFill>
              <a:latin typeface="Georgia"/>
              <a:ea typeface="Georgia"/>
              <a:cs typeface="Georgia"/>
              <a:sym typeface="Georgia"/>
            </a:endParaRPr>
          </a:p>
          <a:p>
            <a:pPr marL="0" lvl="0" indent="0" algn="l" rtl="0">
              <a:lnSpc>
                <a:spcPct val="100000"/>
              </a:lnSpc>
              <a:spcBef>
                <a:spcPts val="0"/>
              </a:spcBef>
              <a:spcAft>
                <a:spcPts val="0"/>
              </a:spcAft>
              <a:buSzPts val="1100"/>
              <a:buNone/>
            </a:pPr>
            <a:endParaRPr>
              <a:solidFill>
                <a:srgbClr val="222222"/>
              </a:solidFill>
              <a:latin typeface="Georgia"/>
              <a:ea typeface="Georgia"/>
              <a:cs typeface="Georgia"/>
              <a:sym typeface="Georgia"/>
            </a:endParaRPr>
          </a:p>
          <a:p>
            <a:pPr marL="0" lvl="0" indent="0" algn="l" rtl="0">
              <a:lnSpc>
                <a:spcPct val="100000"/>
              </a:lnSpc>
              <a:spcBef>
                <a:spcPts val="0"/>
              </a:spcBef>
              <a:spcAft>
                <a:spcPts val="0"/>
              </a:spcAft>
              <a:buSzPts val="1400"/>
              <a:buNone/>
            </a:pPr>
            <a:r>
              <a:rPr lang="en-US">
                <a:solidFill>
                  <a:srgbClr val="222222"/>
                </a:solidFill>
                <a:highlight>
                  <a:srgbClr val="FFFFFF"/>
                </a:highlight>
                <a:latin typeface="Verdana"/>
                <a:ea typeface="Verdana"/>
                <a:cs typeface="Verdana"/>
                <a:sym typeface="Verdana"/>
              </a:rPr>
              <a:t>Arugula grows best in </a:t>
            </a:r>
            <a:r>
              <a:rPr lang="en-US">
                <a:solidFill>
                  <a:srgbClr val="008FB9"/>
                </a:solidFill>
                <a:highlight>
                  <a:srgbClr val="FFFFFF"/>
                </a:highlight>
                <a:uFill>
                  <a:noFill/>
                </a:uFill>
                <a:latin typeface="Verdana"/>
                <a:ea typeface="Verdana"/>
                <a:cs typeface="Verdana"/>
                <a:sym typeface="Verdana"/>
                <a:hlinkClick r:id="rId6">
                  <a:extLst>
                    <a:ext uri="{A12FA001-AC4F-418D-AE19-62706E023703}">
                      <ahyp:hlinkClr xmlns:ahyp="http://schemas.microsoft.com/office/drawing/2018/hyperlinkcolor" val="tx"/>
                    </a:ext>
                  </a:extLst>
                </a:hlinkClick>
              </a:rPr>
              <a:t>full sun</a:t>
            </a:r>
            <a:r>
              <a:rPr lang="en-US">
                <a:solidFill>
                  <a:srgbClr val="222222"/>
                </a:solidFill>
                <a:highlight>
                  <a:srgbClr val="FFFFFF"/>
                </a:highlight>
                <a:latin typeface="Verdana"/>
                <a:ea typeface="Verdana"/>
                <a:cs typeface="Verdana"/>
                <a:sym typeface="Verdana"/>
              </a:rPr>
              <a:t>, meaning at least six hours of direct sunlight on most days. But as the temperature starts to rise, provide some afternoon shade. This will help to prevent the plants from wilting and </a:t>
            </a:r>
            <a:r>
              <a:rPr lang="en-US">
                <a:solidFill>
                  <a:srgbClr val="008FB9"/>
                </a:solidFill>
                <a:highlight>
                  <a:srgbClr val="FFFFFF"/>
                </a:highlight>
                <a:uFill>
                  <a:noFill/>
                </a:uFill>
                <a:latin typeface="Verdana"/>
                <a:ea typeface="Verdana"/>
                <a:cs typeface="Verdana"/>
                <a:sym typeface="Verdana"/>
                <a:hlinkClick r:id="rId7">
                  <a:extLst>
                    <a:ext uri="{A12FA001-AC4F-418D-AE19-62706E023703}">
                      <ahyp:hlinkClr xmlns:ahyp="http://schemas.microsoft.com/office/drawing/2018/hyperlinkcolor" val="tx"/>
                    </a:ext>
                  </a:extLst>
                </a:hlinkClick>
              </a:rPr>
              <a:t>bolting</a:t>
            </a:r>
            <a:r>
              <a:rPr lang="en-US">
                <a:solidFill>
                  <a:srgbClr val="222222"/>
                </a:solidFill>
                <a:highlight>
                  <a:srgbClr val="FFFFFF"/>
                </a:highlight>
                <a:latin typeface="Verdana"/>
                <a:ea typeface="Verdana"/>
                <a:cs typeface="Verdana"/>
                <a:sym typeface="Verdana"/>
              </a:rPr>
              <a:t> (flowering and going to seed), extending your harvest for as long as possible. It can't survive a frost and doesn't like the high heat of summer. </a:t>
            </a:r>
            <a:endParaRPr>
              <a:solidFill>
                <a:srgbClr val="222222"/>
              </a:solidFill>
              <a:latin typeface="Georgia"/>
              <a:ea typeface="Georgia"/>
              <a:cs typeface="Georgia"/>
              <a:sym typeface="Georgia"/>
            </a:endParaRPr>
          </a:p>
          <a:p>
            <a:pPr marL="0" lvl="0" indent="0" algn="l" rtl="0">
              <a:lnSpc>
                <a:spcPct val="100000"/>
              </a:lnSpc>
              <a:spcBef>
                <a:spcPts val="0"/>
              </a:spcBef>
              <a:spcAft>
                <a:spcPts val="0"/>
              </a:spcAft>
              <a:buSzPts val="1400"/>
              <a:buNone/>
            </a:pPr>
            <a:endParaRPr>
              <a:solidFill>
                <a:srgbClr val="222222"/>
              </a:solidFill>
              <a:latin typeface="Georgia"/>
              <a:ea typeface="Georgia"/>
              <a:cs typeface="Georgia"/>
              <a:sym typeface="Georgia"/>
            </a:endParaRPr>
          </a:p>
          <a:p>
            <a:pPr marL="0" lvl="0" indent="0" algn="l" rtl="0">
              <a:lnSpc>
                <a:spcPct val="100000"/>
              </a:lnSpc>
              <a:spcBef>
                <a:spcPts val="0"/>
              </a:spcBef>
              <a:spcAft>
                <a:spcPts val="0"/>
              </a:spcAft>
              <a:buSzPts val="1400"/>
              <a:buNone/>
            </a:pPr>
            <a:r>
              <a:rPr lang="en-US">
                <a:solidFill>
                  <a:srgbClr val="1A1A1A"/>
                </a:solidFill>
                <a:highlight>
                  <a:srgbClr val="FFFFFF"/>
                </a:highlight>
                <a:latin typeface="Georgia"/>
                <a:ea typeface="Georgia"/>
                <a:cs typeface="Georgia"/>
                <a:sym typeface="Georgia"/>
              </a:rPr>
              <a:t>aka roquette, salad rocket, garden rocket, or rugula,</a:t>
            </a:r>
            <a:r>
              <a:rPr lang="en-US">
                <a:solidFill>
                  <a:srgbClr val="333333"/>
                </a:solidFill>
                <a:highlight>
                  <a:srgbClr val="FFFFFF"/>
                </a:highlight>
                <a:latin typeface="Arial"/>
                <a:ea typeface="Arial"/>
                <a:cs typeface="Arial"/>
                <a:sym typeface="Arial"/>
              </a:rPr>
              <a:t> "garden rocket" refers to the fact that arugula grows extremely fast (rocket speed). Leaves are ready for the harvest 40 days after sowing of seed.</a:t>
            </a:r>
            <a:br>
              <a:rPr lang="en-US" b="0" i="0">
                <a:solidFill>
                  <a:srgbClr val="222222"/>
                </a:solidFill>
                <a:latin typeface="Arial"/>
                <a:ea typeface="Arial"/>
                <a:cs typeface="Arial"/>
                <a:sym typeface="Arial"/>
              </a:rPr>
            </a:br>
            <a:endParaRPr/>
          </a:p>
        </p:txBody>
      </p:sp>
      <p:sp>
        <p:nvSpPr>
          <p:cNvPr id="177" name="Google Shape;17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https://i0.wp.com/greensxm.com/wp-content/uploads/2018/03/arugula-title.jpg</a:t>
            </a:r>
            <a:endParaRPr/>
          </a:p>
          <a:p>
            <a:pPr marL="0" lvl="0" indent="0" algn="l" rtl="0">
              <a:lnSpc>
                <a:spcPct val="100000"/>
              </a:lnSpc>
              <a:spcBef>
                <a:spcPts val="0"/>
              </a:spcBef>
              <a:spcAft>
                <a:spcPts val="0"/>
              </a:spcAft>
              <a:buSzPts val="1400"/>
              <a:buNone/>
            </a:pPr>
            <a:r>
              <a:rPr lang="en-US" u="sng">
                <a:solidFill>
                  <a:schemeClr val="hlink"/>
                </a:solidFill>
                <a:hlinkClick r:id="rId4"/>
              </a:rPr>
              <a:t>https://thrivecuisine.com/garden/where-does-arugula-come-from/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950">
                <a:latin typeface="Verdana"/>
                <a:ea typeface="Verdana"/>
                <a:cs typeface="Verdana"/>
                <a:sym typeface="Verdana"/>
              </a:rPr>
              <a:t>Arugula has historically been a staple ingredient in Italian cuisine as the subtly bitter, spicy cultivar was one of the most popular salad greens used in Ancient Rome. </a:t>
            </a:r>
            <a:r>
              <a:rPr lang="en-US" sz="950" u="sng">
                <a:solidFill>
                  <a:schemeClr val="hlink"/>
                </a:solidFill>
                <a:latin typeface="Verdana"/>
                <a:ea typeface="Verdana"/>
                <a:cs typeface="Verdana"/>
                <a:sym typeface="Verdana"/>
                <a:hlinkClick r:id="rId5"/>
              </a:rPr>
              <a:t>https://specialtyproduce.com/produce/Arugula_301.php</a:t>
            </a:r>
            <a:endParaRPr sz="950">
              <a:latin typeface="Verdana"/>
              <a:ea typeface="Verdana"/>
              <a:cs typeface="Verdana"/>
              <a:sym typeface="Verdana"/>
            </a:endParaRPr>
          </a:p>
          <a:p>
            <a:pPr marL="0" lvl="0" indent="0" algn="l" rtl="0">
              <a:lnSpc>
                <a:spcPct val="100000"/>
              </a:lnSpc>
              <a:spcBef>
                <a:spcPts val="0"/>
              </a:spcBef>
              <a:spcAft>
                <a:spcPts val="0"/>
              </a:spcAft>
              <a:buSzPts val="1400"/>
              <a:buNone/>
            </a:pPr>
            <a:r>
              <a:rPr lang="en-US" sz="950" u="sng">
                <a:solidFill>
                  <a:schemeClr val="hlink"/>
                </a:solidFill>
                <a:latin typeface="Verdana"/>
                <a:ea typeface="Verdana"/>
                <a:cs typeface="Verdana"/>
                <a:sym typeface="Verdana"/>
                <a:hlinkClick r:id="rId6"/>
              </a:rPr>
              <a:t>https://foodprint.org/real-food/arugula/</a:t>
            </a:r>
            <a:endParaRPr sz="950">
              <a:latin typeface="Verdana"/>
              <a:ea typeface="Verdana"/>
              <a:cs typeface="Verdana"/>
              <a:sym typeface="Verdana"/>
            </a:endParaRPr>
          </a:p>
          <a:p>
            <a:pPr marL="0" lvl="0" indent="0" algn="l" rtl="0">
              <a:lnSpc>
                <a:spcPct val="100000"/>
              </a:lnSpc>
              <a:spcBef>
                <a:spcPts val="0"/>
              </a:spcBef>
              <a:spcAft>
                <a:spcPts val="0"/>
              </a:spcAft>
              <a:buSzPts val="1400"/>
              <a:buNone/>
            </a:pPr>
            <a:endParaRPr sz="950">
              <a:latin typeface="Verdana"/>
              <a:ea typeface="Verdana"/>
              <a:cs typeface="Verdana"/>
              <a:sym typeface="Verdana"/>
            </a:endParaRPr>
          </a:p>
          <a:p>
            <a:pPr marL="0" lvl="0" indent="0" algn="l" rtl="0">
              <a:lnSpc>
                <a:spcPct val="100000"/>
              </a:lnSpc>
              <a:spcBef>
                <a:spcPts val="0"/>
              </a:spcBef>
              <a:spcAft>
                <a:spcPts val="0"/>
              </a:spcAft>
              <a:buSzPts val="1400"/>
              <a:buNone/>
            </a:pPr>
            <a:r>
              <a:rPr lang="en-US" sz="950">
                <a:latin typeface="Verdana"/>
                <a:ea typeface="Verdana"/>
                <a:cs typeface="Verdana"/>
                <a:sym typeface="Verdana"/>
              </a:rPr>
              <a:t>Arugula is believed to be native temperate regions of the Mediterranean in Southern Europe and has been growing wild since ancient times. The plant's first written record dates back to the 1st century CE, and the spicy greens were widely used in Ancient Egyptian and Roman empires. Arugula was eventually introduced to the New World through European immigrants, and over time, the greens have experienced periods of immense popularity to seasons of disdain, with the most recent surge in the 1990s among American chefs and consumers. Today Arugula is common worldwide, cultivated through commercial growers and sown in home gardens as a pest-resistant plant. The nutty greens are also sold through farmer’s markets, specialty grocers, and supermarkets.</a:t>
            </a:r>
            <a:endParaRPr sz="950">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solidFill>
                  <a:srgbClr val="022A32"/>
                </a:solidFill>
                <a:latin typeface="Arial"/>
                <a:ea typeface="Arial"/>
                <a:cs typeface="Arial"/>
                <a:sym typeface="Arial"/>
              </a:rPr>
              <a:t>in Mediterranean cuisines for thousands of years. </a:t>
            </a:r>
            <a:endParaRPr>
              <a:solidFill>
                <a:srgbClr val="FFFFFF"/>
              </a:solidFill>
              <a:highlight>
                <a:srgbClr val="05545B"/>
              </a:highlight>
              <a:latin typeface="Arial"/>
              <a:ea typeface="Arial"/>
              <a:cs typeface="Arial"/>
              <a:sym typeface="Arial"/>
            </a:endParaRPr>
          </a:p>
          <a:p>
            <a:pPr marL="0" lvl="0" indent="0" algn="l" rtl="0">
              <a:lnSpc>
                <a:spcPct val="100000"/>
              </a:lnSpc>
              <a:spcBef>
                <a:spcPts val="0"/>
              </a:spcBef>
              <a:spcAft>
                <a:spcPts val="0"/>
              </a:spcAft>
              <a:buSzPts val="1400"/>
              <a:buNone/>
            </a:pPr>
            <a:endParaRPr sz="1450">
              <a:solidFill>
                <a:srgbClr val="022A32"/>
              </a:solidFill>
              <a:latin typeface="Arial"/>
              <a:ea typeface="Arial"/>
              <a:cs typeface="Arial"/>
              <a:sym typeface="Arial"/>
            </a:endParaRPr>
          </a:p>
        </p:txBody>
      </p:sp>
      <p:sp>
        <p:nvSpPr>
          <p:cNvPr id="188" name="Google Shape;18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leaves are perishable and go bad quickly. If you are not going to eat them within a week, you can consider freezing the leaves for later use in cooking. Arugula is described as having a nutty and peppery flavor. It is used in salads. The leaves, stems, flowers, and seeds are all edible. It is a good source of vitamins A and C, which are important for eye health.</a:t>
            </a:r>
            <a:endParaRPr/>
          </a:p>
          <a:p>
            <a:pPr marL="0" lvl="0" indent="0" algn="l" rtl="0">
              <a:spcBef>
                <a:spcPts val="0"/>
              </a:spcBef>
              <a:spcAft>
                <a:spcPts val="0"/>
              </a:spcAft>
              <a:buClr>
                <a:schemeClr val="dk1"/>
              </a:buClr>
              <a:buSzPts val="1400"/>
              <a:buFont typeface="Arial"/>
              <a:buNone/>
            </a:pPr>
            <a:r>
              <a:rPr lang="en-US" u="sng">
                <a:solidFill>
                  <a:schemeClr val="hlink"/>
                </a:solidFill>
                <a:hlinkClick r:id="rId3"/>
              </a:rPr>
              <a:t>https://i0.wp.com/greensxm.com/wp-content/uploads/2018/03/arugula-title.jpg</a:t>
            </a:r>
            <a:r>
              <a:rPr lang="en-US"/>
              <a:t> (picture credit)</a:t>
            </a:r>
            <a:endParaRPr/>
          </a:p>
          <a:p>
            <a:pPr marL="0" lvl="0" indent="0" algn="l" rtl="0">
              <a:lnSpc>
                <a:spcPct val="100000"/>
              </a:lnSpc>
              <a:spcBef>
                <a:spcPts val="0"/>
              </a:spcBef>
              <a:spcAft>
                <a:spcPts val="0"/>
              </a:spcAft>
              <a:buSzPts val="1400"/>
              <a:buNone/>
            </a:pPr>
            <a:r>
              <a:rPr lang="en-US" sz="950">
                <a:latin typeface="Verdana"/>
                <a:ea typeface="Verdana"/>
                <a:cs typeface="Verdana"/>
                <a:sym typeface="Verdana"/>
              </a:rPr>
              <a:t>the immature greens carry a milder, sweeter flavor with a tender texture.</a:t>
            </a:r>
            <a:endParaRPr/>
          </a:p>
          <a:p>
            <a:pPr marL="0" lvl="0" indent="0" algn="l" rtl="0">
              <a:lnSpc>
                <a:spcPct val="100000"/>
              </a:lnSpc>
              <a:spcBef>
                <a:spcPts val="0"/>
              </a:spcBef>
              <a:spcAft>
                <a:spcPts val="0"/>
              </a:spcAft>
              <a:buSzPts val="1400"/>
              <a:buNone/>
            </a:pPr>
            <a:endParaRPr/>
          </a:p>
        </p:txBody>
      </p:sp>
      <p:sp>
        <p:nvSpPr>
          <p:cNvPr id="203" name="Google Shape;20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a:t>https://www.youtube.com/watch?v=UiluzAuF42Q</a:t>
            </a:r>
            <a:endParaRPr sz="1200" b="0" i="0">
              <a:solidFill>
                <a:schemeClr val="dk1"/>
              </a:solidFill>
              <a:latin typeface="Calibri"/>
              <a:ea typeface="Calibri"/>
              <a:cs typeface="Calibri"/>
              <a:sym typeface="Calibri"/>
            </a:endParaRPr>
          </a:p>
        </p:txBody>
      </p:sp>
      <p:sp>
        <p:nvSpPr>
          <p:cNvPr id="215" name="Google Shape;21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https://dpi.wi.gov/sites/default/files/imce/school-nutrition/pdf/fact-sheet-arugula.pdf</a:t>
            </a:r>
            <a:endParaRPr/>
          </a:p>
          <a:p>
            <a:pPr marL="0" lvl="0" indent="0" algn="l" rtl="0">
              <a:lnSpc>
                <a:spcPct val="100000"/>
              </a:lnSpc>
              <a:spcBef>
                <a:spcPts val="0"/>
              </a:spcBef>
              <a:spcAft>
                <a:spcPts val="0"/>
              </a:spcAft>
              <a:buSzPts val="1400"/>
              <a:buNone/>
            </a:pPr>
            <a:r>
              <a:rPr lang="en-US"/>
              <a:t>Arugula is described as having a nutty and peppery flavor. It is used in salads. The leaves, stems, flowers, and seeds are all edible. It is a good source of Vitamin A &amp; C.</a:t>
            </a:r>
            <a:endParaRPr/>
          </a:p>
          <a:p>
            <a:pPr marL="0" lvl="0" indent="0" algn="l" rtl="0">
              <a:lnSpc>
                <a:spcPct val="100000"/>
              </a:lnSpc>
              <a:spcBef>
                <a:spcPts val="0"/>
              </a:spcBef>
              <a:spcAft>
                <a:spcPts val="0"/>
              </a:spcAft>
              <a:buSzPts val="1400"/>
              <a:buNone/>
            </a:pPr>
            <a:r>
              <a:rPr lang="en-US">
                <a:solidFill>
                  <a:srgbClr val="707070"/>
                </a:solidFill>
                <a:highlight>
                  <a:srgbClr val="FFFFFF"/>
                </a:highlight>
                <a:latin typeface="Roboto"/>
                <a:ea typeface="Roboto"/>
                <a:cs typeface="Roboto"/>
                <a:sym typeface="Roboto"/>
              </a:rPr>
              <a:t>As for any salad green, you want bright green, crisp leaves as opposed to yellow or wilted ones.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solidFill>
                  <a:srgbClr val="022A32"/>
                </a:solidFill>
                <a:latin typeface="Arial"/>
                <a:ea typeface="Arial"/>
                <a:cs typeface="Arial"/>
                <a:sym typeface="Arial"/>
              </a:rPr>
              <a:t>Be on the lookout for firm leaves without any yellow or signs of mushiness. Mass-produced “baby” arugula in pre-washed sacks tends to be very mild. “Wild arugula” is another variety with lacier leaves and a more assertive flavor.</a:t>
            </a:r>
            <a:endParaRPr/>
          </a:p>
        </p:txBody>
      </p:sp>
      <p:sp>
        <p:nvSpPr>
          <p:cNvPr id="228" name="Google Shape;22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400"/>
              <a:buNone/>
            </a:pPr>
            <a:r>
              <a:rPr lang="en-US" u="sng">
                <a:solidFill>
                  <a:schemeClr val="hlink"/>
                </a:solidFill>
                <a:hlinkClick r:id="rId3"/>
              </a:rPr>
              <a:t>https://www.stilltasty.com/fooditems/index/16418</a:t>
            </a:r>
            <a:endParaRPr/>
          </a:p>
          <a:p>
            <a:pPr marL="0" lvl="0" indent="0" algn="l" rtl="0">
              <a:lnSpc>
                <a:spcPct val="100000"/>
              </a:lnSpc>
              <a:spcBef>
                <a:spcPts val="0"/>
              </a:spcBef>
              <a:spcAft>
                <a:spcPts val="0"/>
              </a:spcAft>
              <a:buSzPts val="1400"/>
              <a:buNone/>
            </a:pPr>
            <a:r>
              <a:rPr lang="en-US" u="sng">
                <a:solidFill>
                  <a:schemeClr val="hlink"/>
                </a:solidFill>
                <a:hlinkClick r:id="rId4"/>
              </a:rPr>
              <a:t>https://themom100.com/2019/08/how-to-cook-with-arugula/</a:t>
            </a:r>
            <a:endParaRPr/>
          </a:p>
          <a:p>
            <a:pPr marL="0" lvl="0" indent="0" algn="l" rtl="0">
              <a:lnSpc>
                <a:spcPct val="100000"/>
              </a:lnSpc>
              <a:spcBef>
                <a:spcPts val="0"/>
              </a:spcBef>
              <a:spcAft>
                <a:spcPts val="0"/>
              </a:spcAft>
              <a:buSzPts val="1400"/>
              <a:buNone/>
            </a:pPr>
            <a:endParaRPr/>
          </a:p>
        </p:txBody>
      </p:sp>
      <p:sp>
        <p:nvSpPr>
          <p:cNvPr id="244" name="Google Shape;24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https://appreciategoods.com/arugula-health-benefits/</a:t>
            </a:r>
            <a:endParaRPr/>
          </a:p>
        </p:txBody>
      </p:sp>
      <p:sp>
        <p:nvSpPr>
          <p:cNvPr id="262" name="Google Shape;26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grpSp>
        <p:nvGrpSpPr>
          <p:cNvPr id="21" name="Google Shape;21;p2"/>
          <p:cNvGrpSpPr/>
          <p:nvPr/>
        </p:nvGrpSpPr>
        <p:grpSpPr>
          <a:xfrm>
            <a:off x="-16934" y="0"/>
            <a:ext cx="12231160" cy="6856214"/>
            <a:chOff x="-16934" y="0"/>
            <a:chExt cx="12231160" cy="6856214"/>
          </a:xfrm>
        </p:grpSpPr>
        <p:pic>
          <p:nvPicPr>
            <p:cNvPr id="22" name="Google Shape;22;p2"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3" name="Google Shape;23;p2"/>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 name="Google Shape;24;p2"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5" name="Google Shape;25;p2"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6" name="Google Shape;26;p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8" name="Google Shape;28;p2"/>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31" name="Google Shape;31;p2"/>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1"/>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92" name="Google Shape;92;p11"/>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93" name="Google Shape;93;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9" name="Google Shape;99;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02" name="Google Shape;102;p1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Garamond"/>
              <a:buNone/>
              <a:defRPr sz="2000"/>
            </a:lvl1pPr>
            <a:lvl2pPr marL="914400" lvl="1" indent="-228600" algn="l">
              <a:lnSpc>
                <a:spcPct val="100000"/>
              </a:lnSpc>
              <a:spcBef>
                <a:spcPts val="600"/>
              </a:spcBef>
              <a:spcAft>
                <a:spcPts val="0"/>
              </a:spcAft>
              <a:buSzPts val="2300"/>
              <a:buFont typeface="Garamond"/>
              <a:buNone/>
              <a:defRPr/>
            </a:lvl2pPr>
            <a:lvl3pPr marL="1371600" lvl="2" indent="-228600" algn="l">
              <a:lnSpc>
                <a:spcPct val="100000"/>
              </a:lnSpc>
              <a:spcBef>
                <a:spcPts val="600"/>
              </a:spcBef>
              <a:spcAft>
                <a:spcPts val="0"/>
              </a:spcAft>
              <a:buSzPts val="2070"/>
              <a:buFont typeface="Garamond"/>
              <a:buNone/>
              <a:defRPr/>
            </a:lvl3pPr>
            <a:lvl4pPr marL="1828800" lvl="3" indent="-228600" algn="l">
              <a:lnSpc>
                <a:spcPct val="100000"/>
              </a:lnSpc>
              <a:spcBef>
                <a:spcPts val="600"/>
              </a:spcBef>
              <a:spcAft>
                <a:spcPts val="0"/>
              </a:spcAft>
              <a:buSzPts val="1840"/>
              <a:buFont typeface="Garamond"/>
              <a:buNone/>
              <a:defRPr/>
            </a:lvl4pPr>
            <a:lvl5pPr marL="2286000" lvl="4" indent="-228600" algn="l">
              <a:lnSpc>
                <a:spcPct val="100000"/>
              </a:lnSpc>
              <a:spcBef>
                <a:spcPts val="600"/>
              </a:spcBef>
              <a:spcAft>
                <a:spcPts val="0"/>
              </a:spcAft>
              <a:buSzPts val="1610"/>
              <a:buFont typeface="Garamond"/>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06" name="Google Shape;106;p13"/>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7" name="Google Shape;107;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11" name="Google Shape;111;p1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12" name="Google Shape;112;p1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6" name="Google Shape;116;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2" name="Google Shape;122;p1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3" name="Google Shape;123;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1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27" name="Google Shape;127;p1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28" name="Google Shape;128;p1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32" name="Google Shape;132;p16"/>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33" name="Google Shape;133;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36" name="Google Shape;136;p1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0" name="Google Shape;140;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43" name="Google Shape;143;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8"/>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7" name="Google Shape;147;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50" name="Google Shape;150;p1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800"/>
              <a:buFont typeface="Garamond"/>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35" name="Google Shape;35;p3"/>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36" name="Google Shape;36;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cxnSp>
        <p:nvCxnSpPr>
          <p:cNvPr id="40" name="Google Shape;40;p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1" name="Google Shape;41;p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3" name="Google Shape;43;p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cxnSp>
        <p:nvCxnSpPr>
          <p:cNvPr id="47" name="Google Shape;47;p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8" name="Google Shape;48;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0" name="Google Shape;50;p5"/>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1" name="Google Shape;51;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72"/>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7" name="Google Shape;57;p6"/>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8" name="Google Shape;58;p6"/>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672"/>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9" name="Google Shape;59;p6"/>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60" name="Google Shape;60;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Garamond"/>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8"/>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73" name="Google Shape;73;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76" name="Google Shape;76;p8"/>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84" name="Google Shape;84;p10"/>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5" name="Google Shape;85;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88" name="Google Shape;88;p10"/>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5736" y="0"/>
            <a:ext cx="12229962" cy="6856214"/>
            <a:chOff x="-15736" y="0"/>
            <a:chExt cx="12229962" cy="6856214"/>
          </a:xfrm>
        </p:grpSpPr>
        <p:pic>
          <p:nvPicPr>
            <p:cNvPr id="11" name="Google Shape;11;p1"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12" name="Google Shape;12;p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Google Shape;13;p1"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4" name="Google Shape;14;p1"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5" name="Google Shape;15;p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6" name="Google Shape;16;p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7" name="Google Shape;17;p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8" name="Google Shape;18;p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9" name="Google Shape;19;p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mypeacefulland.com/how-to-grow-peas-and-their-benefits/"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hyperlink" Target="https://specialtyproduce.com/produce/Arugula_301.php" TargetMode="External"/><Relationship Id="rId3" Type="http://schemas.openxmlformats.org/officeDocument/2006/relationships/hyperlink" Target="https://appreciategoods.com/arugula-health-benefits/" TargetMode="External"/><Relationship Id="rId7" Type="http://schemas.openxmlformats.org/officeDocument/2006/relationships/hyperlink" Target="https://www.softschools.com/facts/vegetables/arugula_facts/2771/"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foodprint.org/real-food/arugula/" TargetMode="External"/><Relationship Id="rId5" Type="http://schemas.openxmlformats.org/officeDocument/2006/relationships/hyperlink" Target="https://www.britannica.com/plant/Brassicaceae" TargetMode="External"/><Relationship Id="rId4" Type="http://schemas.openxmlformats.org/officeDocument/2006/relationships/hyperlink" Target="https://www.britannica.com/plant/arugula" TargetMode="External"/><Relationship Id="rId9" Type="http://schemas.openxmlformats.org/officeDocument/2006/relationships/hyperlink" Target="https://www.stilltasty.com/fooditems/index/16418"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hemom100.com/2019/08/how-to-cook-with-arugul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youtube.com/watch?v=UiluzAuF42Q" TargetMode="External"/><Relationship Id="rId5" Type="http://schemas.openxmlformats.org/officeDocument/2006/relationships/hyperlink" Target="https://thrivecuisine.com/garden/where-does-arugula-come-from/" TargetMode="External"/><Relationship Id="rId4" Type="http://schemas.openxmlformats.org/officeDocument/2006/relationships/hyperlink" Target="https://www.thespruce.com/growing-arugula-in-garden-pots-8481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hyperlink" Target="http://www.youtube.com/watch?v=UiluzAuF42Q" TargetMode="Externa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12"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ctrTitle"/>
          </p:nvPr>
        </p:nvSpPr>
        <p:spPr>
          <a:xfrm>
            <a:off x="5513624" y="2259025"/>
            <a:ext cx="4316100" cy="8409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B7265"/>
              </a:buClr>
              <a:buSzPts val="5600"/>
              <a:buFont typeface="Arial"/>
              <a:buNone/>
            </a:pPr>
            <a:r>
              <a:rPr lang="en-US" sz="5600" b="1">
                <a:solidFill>
                  <a:srgbClr val="BB7265"/>
                </a:solidFill>
                <a:latin typeface="Arial"/>
                <a:ea typeface="Arial"/>
                <a:cs typeface="Arial"/>
                <a:sym typeface="Arial"/>
              </a:rPr>
              <a:t>Arugula</a:t>
            </a:r>
            <a:r>
              <a:rPr lang="en-US" sz="5600">
                <a:solidFill>
                  <a:srgbClr val="BB7265"/>
                </a:solidFill>
                <a:latin typeface="Arial"/>
                <a:ea typeface="Arial"/>
                <a:cs typeface="Arial"/>
                <a:sym typeface="Arial"/>
              </a:rPr>
              <a:t>     </a:t>
            </a:r>
            <a:endParaRPr sz="5600">
              <a:solidFill>
                <a:srgbClr val="BB7265"/>
              </a:solidFill>
              <a:latin typeface="Arial"/>
              <a:ea typeface="Arial"/>
              <a:cs typeface="Arial"/>
              <a:sym typeface="Arial"/>
            </a:endParaRPr>
          </a:p>
        </p:txBody>
      </p:sp>
      <p:sp>
        <p:nvSpPr>
          <p:cNvPr id="156" name="Google Shape;156;p19"/>
          <p:cNvSpPr txBox="1">
            <a:spLocks noGrp="1"/>
          </p:cNvSpPr>
          <p:nvPr>
            <p:ph type="subTitle" idx="1"/>
          </p:nvPr>
        </p:nvSpPr>
        <p:spPr>
          <a:xfrm>
            <a:off x="3680933" y="3935925"/>
            <a:ext cx="2688000" cy="498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15"/>
              <a:buNone/>
            </a:pPr>
            <a:r>
              <a:rPr lang="en-US" sz="2200" b="1" dirty="0">
                <a:solidFill>
                  <a:srgbClr val="E5BB5B"/>
                </a:solidFill>
                <a:latin typeface="Arial"/>
                <a:ea typeface="Arial"/>
                <a:cs typeface="Arial"/>
                <a:sym typeface="Arial"/>
              </a:rPr>
              <a:t>A Virtual Field Trip</a:t>
            </a:r>
            <a:endParaRPr sz="2200" b="1" dirty="0">
              <a:solidFill>
                <a:srgbClr val="E5BB5B"/>
              </a:solidFill>
              <a:latin typeface="Arial"/>
              <a:ea typeface="Arial"/>
              <a:cs typeface="Arial"/>
              <a:sym typeface="Arial"/>
            </a:endParaRPr>
          </a:p>
        </p:txBody>
      </p:sp>
      <p:pic>
        <p:nvPicPr>
          <p:cNvPr id="157" name="Google Shape;157;p19"/>
          <p:cNvPicPr preferRelativeResize="0"/>
          <p:nvPr/>
        </p:nvPicPr>
        <p:blipFill rotWithShape="1">
          <a:blip r:embed="rId3">
            <a:alphaModFix/>
          </a:blip>
          <a:srcRect/>
          <a:stretch/>
        </p:blipFill>
        <p:spPr>
          <a:xfrm>
            <a:off x="90916" y="107937"/>
            <a:ext cx="2036729" cy="1263663"/>
          </a:xfrm>
          <a:prstGeom prst="rect">
            <a:avLst/>
          </a:prstGeom>
          <a:noFill/>
          <a:ln>
            <a:noFill/>
          </a:ln>
        </p:spPr>
      </p:pic>
      <p:pic>
        <p:nvPicPr>
          <p:cNvPr id="158" name="Google Shape;158;p19"/>
          <p:cNvPicPr preferRelativeResize="0"/>
          <p:nvPr/>
        </p:nvPicPr>
        <p:blipFill rotWithShape="1">
          <a:blip r:embed="rId4">
            <a:alphaModFix/>
          </a:blip>
          <a:srcRect/>
          <a:stretch/>
        </p:blipFill>
        <p:spPr>
          <a:xfrm>
            <a:off x="299616" y="1480608"/>
            <a:ext cx="1619328" cy="1619328"/>
          </a:xfrm>
          <a:prstGeom prst="rect">
            <a:avLst/>
          </a:prstGeom>
          <a:noFill/>
          <a:ln>
            <a:noFill/>
          </a:ln>
        </p:spPr>
      </p:pic>
      <p:sp>
        <p:nvSpPr>
          <p:cNvPr id="159" name="Google Shape;159;p19"/>
          <p:cNvSpPr txBox="1"/>
          <p:nvPr/>
        </p:nvSpPr>
        <p:spPr>
          <a:xfrm>
            <a:off x="8957068" y="9991284"/>
            <a:ext cx="975360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chemeClr val="hlink"/>
                </a:solidFill>
                <a:latin typeface="Arial"/>
                <a:ea typeface="Arial"/>
                <a:cs typeface="Arial"/>
                <a:sym typeface="Arial"/>
                <a:hlinkClick r:id="rId5"/>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chemeClr val="hlink"/>
                </a:solidFill>
                <a:latin typeface="Arial"/>
                <a:ea typeface="Arial"/>
                <a:cs typeface="Arial"/>
                <a:sym typeface="Arial"/>
                <a:hlinkClick r:id="rId6"/>
              </a:rPr>
              <a:t>CC BY</a:t>
            </a:r>
            <a:endParaRPr sz="900" b="0" i="0" u="none" strike="noStrike" cap="none">
              <a:solidFill>
                <a:srgbClr val="000000"/>
              </a:solidFill>
              <a:latin typeface="Arial"/>
              <a:ea typeface="Arial"/>
              <a:cs typeface="Arial"/>
              <a:sym typeface="Arial"/>
            </a:endParaRPr>
          </a:p>
        </p:txBody>
      </p:sp>
      <p:pic>
        <p:nvPicPr>
          <p:cNvPr id="160" name="Google Shape;160;p19"/>
          <p:cNvPicPr preferRelativeResize="0"/>
          <p:nvPr/>
        </p:nvPicPr>
        <p:blipFill>
          <a:blip r:embed="rId7">
            <a:alphaModFix/>
          </a:blip>
          <a:stretch>
            <a:fillRect/>
          </a:stretch>
        </p:blipFill>
        <p:spPr>
          <a:xfrm>
            <a:off x="6880987" y="3561450"/>
            <a:ext cx="2620138" cy="1746750"/>
          </a:xfrm>
          <a:prstGeom prst="rect">
            <a:avLst/>
          </a:prstGeom>
          <a:noFill/>
          <a:ln>
            <a:noFill/>
          </a:ln>
        </p:spPr>
      </p:pic>
      <p:pic>
        <p:nvPicPr>
          <p:cNvPr id="161" name="Google Shape;161;p19"/>
          <p:cNvPicPr preferRelativeResize="0"/>
          <p:nvPr/>
        </p:nvPicPr>
        <p:blipFill>
          <a:blip r:embed="rId8">
            <a:alphaModFix/>
          </a:blip>
          <a:stretch>
            <a:fillRect/>
          </a:stretch>
        </p:blipFill>
        <p:spPr>
          <a:xfrm>
            <a:off x="2765424" y="1675176"/>
            <a:ext cx="2620150" cy="17309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8"/>
          <p:cNvSpPr txBox="1">
            <a:spLocks noGrp="1"/>
          </p:cNvSpPr>
          <p:nvPr>
            <p:ph type="title"/>
          </p:nvPr>
        </p:nvSpPr>
        <p:spPr>
          <a:xfrm>
            <a:off x="3449781" y="817050"/>
            <a:ext cx="5070764"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BB7265"/>
              </a:buClr>
              <a:buSzPts val="4400"/>
              <a:buFont typeface="Arial"/>
              <a:buNone/>
            </a:pPr>
            <a:r>
              <a:rPr lang="en-US">
                <a:solidFill>
                  <a:srgbClr val="BB7265"/>
                </a:solidFill>
                <a:latin typeface="Arial"/>
                <a:ea typeface="Arial"/>
                <a:cs typeface="Arial"/>
                <a:sym typeface="Arial"/>
              </a:rPr>
              <a:t>References</a:t>
            </a:r>
            <a:endParaRPr>
              <a:solidFill>
                <a:srgbClr val="BB7265"/>
              </a:solidFill>
              <a:latin typeface="Arial"/>
              <a:ea typeface="Arial"/>
              <a:cs typeface="Arial"/>
              <a:sym typeface="Arial"/>
            </a:endParaRPr>
          </a:p>
        </p:txBody>
      </p:sp>
      <p:sp>
        <p:nvSpPr>
          <p:cNvPr id="278" name="Google Shape;278;p28"/>
          <p:cNvSpPr txBox="1">
            <a:spLocks noGrp="1"/>
          </p:cNvSpPr>
          <p:nvPr>
            <p:ph type="body" idx="1"/>
          </p:nvPr>
        </p:nvSpPr>
        <p:spPr>
          <a:xfrm>
            <a:off x="1639625" y="2569050"/>
            <a:ext cx="9754500" cy="3622800"/>
          </a:xfrm>
          <a:prstGeom prst="rect">
            <a:avLst/>
          </a:prstGeom>
          <a:noFill/>
          <a:ln>
            <a:noFill/>
          </a:ln>
        </p:spPr>
        <p:txBody>
          <a:bodyPr spcFirstLastPara="1" wrap="square" lIns="91425" tIns="45700" rIns="91425" bIns="45700" anchor="t" anchorCtr="0">
            <a:noAutofit/>
          </a:bodyPr>
          <a:lstStyle/>
          <a:p>
            <a:pPr marL="285750" lvl="0" indent="-285750" algn="l" rtl="0">
              <a:lnSpc>
                <a:spcPct val="80000"/>
              </a:lnSpc>
              <a:spcBef>
                <a:spcPts val="0"/>
              </a:spcBef>
              <a:spcAft>
                <a:spcPts val="0"/>
              </a:spcAft>
              <a:buClr>
                <a:srgbClr val="92D050"/>
              </a:buClr>
              <a:buSzPts val="1700"/>
              <a:buChar char="•"/>
            </a:pPr>
            <a:r>
              <a:rPr lang="en-US" sz="1700" b="1">
                <a:solidFill>
                  <a:srgbClr val="E5BB5B"/>
                </a:solidFill>
                <a:latin typeface="Arial"/>
                <a:ea typeface="Arial"/>
                <a:cs typeface="Arial"/>
                <a:sym typeface="Arial"/>
              </a:rPr>
              <a:t>Appreciate</a:t>
            </a:r>
            <a:endParaRPr sz="1700">
              <a:solidFill>
                <a:srgbClr val="E5BB5B"/>
              </a:solidFill>
              <a:latin typeface="Arial"/>
              <a:ea typeface="Arial"/>
              <a:cs typeface="Arial"/>
              <a:sym typeface="Arial"/>
            </a:endParaRPr>
          </a:p>
          <a:p>
            <a:pPr marL="0" lvl="0" indent="0" algn="l" rtl="0">
              <a:spcBef>
                <a:spcPts val="0"/>
              </a:spcBef>
              <a:spcAft>
                <a:spcPts val="0"/>
              </a:spcAft>
              <a:buNone/>
            </a:pPr>
            <a:r>
              <a:rPr lang="en-US" sz="12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https://appreciategoods.com/arugula-health-benefits/</a:t>
            </a:r>
            <a:endParaRPr/>
          </a:p>
          <a:p>
            <a:pPr marL="285750" lvl="0" indent="-285750" algn="l" rtl="0">
              <a:lnSpc>
                <a:spcPct val="80000"/>
              </a:lnSpc>
              <a:spcBef>
                <a:spcPts val="336"/>
              </a:spcBef>
              <a:spcAft>
                <a:spcPts val="0"/>
              </a:spcAft>
              <a:buClr>
                <a:srgbClr val="92D050"/>
              </a:buClr>
              <a:buSzPts val="1700"/>
              <a:buChar char="•"/>
            </a:pPr>
            <a:r>
              <a:rPr lang="en-US" sz="1700" b="1">
                <a:solidFill>
                  <a:srgbClr val="E5BB5B"/>
                </a:solidFill>
                <a:latin typeface="Arial"/>
                <a:ea typeface="Arial"/>
                <a:cs typeface="Arial"/>
                <a:sym typeface="Arial"/>
              </a:rPr>
              <a:t>Britannica</a:t>
            </a:r>
            <a:endParaRPr sz="1700">
              <a:solidFill>
                <a:srgbClr val="E5BB5B"/>
              </a:solidFill>
              <a:latin typeface="Arial"/>
              <a:ea typeface="Arial"/>
              <a:cs typeface="Arial"/>
              <a:sym typeface="Arial"/>
            </a:endParaRPr>
          </a:p>
          <a:p>
            <a:pPr marL="0" lvl="0" indent="0" algn="l" rtl="0">
              <a:spcBef>
                <a:spcPts val="0"/>
              </a:spcBef>
              <a:spcAft>
                <a:spcPts val="0"/>
              </a:spcAft>
              <a:buNone/>
            </a:pPr>
            <a:r>
              <a:rPr lang="en-US" sz="1200" u="sng">
                <a:solidFill>
                  <a:srgbClr val="0563C1"/>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https://www.britannica.com/plant/arugula</a:t>
            </a:r>
            <a:endParaRPr sz="1200"/>
          </a:p>
          <a:p>
            <a:pPr marL="0" lvl="0" indent="0" algn="l" rtl="0">
              <a:spcBef>
                <a:spcPts val="0"/>
              </a:spcBef>
              <a:spcAft>
                <a:spcPts val="0"/>
              </a:spcAft>
              <a:buNone/>
            </a:pPr>
            <a:r>
              <a:rPr lang="en-US" sz="12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https://www.britannica.com/plant/Brassicaceae</a:t>
            </a:r>
            <a:endParaRPr sz="1200"/>
          </a:p>
          <a:p>
            <a:pPr marL="285750" marR="0" lvl="0" indent="-285750" algn="l" rtl="0">
              <a:lnSpc>
                <a:spcPct val="80000"/>
              </a:lnSpc>
              <a:spcBef>
                <a:spcPts val="336"/>
              </a:spcBef>
              <a:spcAft>
                <a:spcPts val="0"/>
              </a:spcAft>
              <a:buClr>
                <a:srgbClr val="92D050"/>
              </a:buClr>
              <a:buSzPts val="1700"/>
              <a:buFont typeface="Arial"/>
              <a:buChar char="•"/>
            </a:pPr>
            <a:r>
              <a:rPr lang="en-US" sz="1700" b="1">
                <a:solidFill>
                  <a:srgbClr val="E5BB5B"/>
                </a:solidFill>
                <a:latin typeface="Arial"/>
                <a:ea typeface="Arial"/>
                <a:cs typeface="Arial"/>
                <a:sym typeface="Arial"/>
              </a:rPr>
              <a:t>Food Print</a:t>
            </a:r>
            <a:endParaRPr>
              <a:solidFill>
                <a:srgbClr val="E5BB5B"/>
              </a:solidFill>
            </a:endParaRPr>
          </a:p>
          <a:p>
            <a:pPr marL="0" lvl="0" indent="0" algn="l" rtl="0">
              <a:spcBef>
                <a:spcPts val="0"/>
              </a:spcBef>
              <a:spcAft>
                <a:spcPts val="0"/>
              </a:spcAft>
              <a:buNone/>
            </a:pPr>
            <a:r>
              <a:rPr lang="en-US" sz="1200" u="sng">
                <a:solidFill>
                  <a:srgbClr val="0563C1"/>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https://foodprint.org/real-food/arugula/</a:t>
            </a:r>
            <a:endParaRPr sz="1200"/>
          </a:p>
          <a:p>
            <a:pPr marL="342900" lvl="0" indent="-342900" algn="l" rtl="0">
              <a:lnSpc>
                <a:spcPct val="80000"/>
              </a:lnSpc>
              <a:spcBef>
                <a:spcPts val="336"/>
              </a:spcBef>
              <a:spcAft>
                <a:spcPts val="0"/>
              </a:spcAft>
              <a:buClr>
                <a:srgbClr val="92D050"/>
              </a:buClr>
              <a:buSzPts val="1700"/>
              <a:buFont typeface="Arial"/>
              <a:buChar char="•"/>
            </a:pPr>
            <a:r>
              <a:rPr lang="en-US" sz="1700" b="1">
                <a:solidFill>
                  <a:srgbClr val="E5BB5B"/>
                </a:solidFill>
                <a:latin typeface="Arial"/>
                <a:ea typeface="Arial"/>
                <a:cs typeface="Arial"/>
                <a:sym typeface="Arial"/>
              </a:rPr>
              <a:t>Soft Schools</a:t>
            </a:r>
            <a:endParaRPr sz="1700">
              <a:solidFill>
                <a:srgbClr val="E5BB5B"/>
              </a:solidFill>
              <a:latin typeface="Arial"/>
              <a:ea typeface="Arial"/>
              <a:cs typeface="Arial"/>
              <a:sym typeface="Arial"/>
            </a:endParaRPr>
          </a:p>
          <a:p>
            <a:pPr marL="0" lvl="0" indent="0" algn="l" rtl="0">
              <a:spcBef>
                <a:spcPts val="0"/>
              </a:spcBef>
              <a:spcAft>
                <a:spcPts val="0"/>
              </a:spcAft>
              <a:buNone/>
            </a:pPr>
            <a:r>
              <a:rPr lang="en-US" sz="1200" u="sng">
                <a:solidFill>
                  <a:srgbClr val="0563C1"/>
                </a:solidFill>
                <a:latin typeface="Georgia"/>
                <a:ea typeface="Georgia"/>
                <a:cs typeface="Georgia"/>
                <a:sym typeface="Georgia"/>
                <a:hlinkClick r:id="rId7">
                  <a:extLst>
                    <a:ext uri="{A12FA001-AC4F-418D-AE19-62706E023703}">
                      <ahyp:hlinkClr xmlns:ahyp="http://schemas.microsoft.com/office/drawing/2018/hyperlinkcolor" val="tx"/>
                    </a:ext>
                  </a:extLst>
                </a:hlinkClick>
              </a:rPr>
              <a:t>https://www.softschools.com/facts/vegetables/arugula_facts/2771/</a:t>
            </a:r>
            <a:endParaRPr sz="1700" b="1">
              <a:solidFill>
                <a:schemeClr val="dk1"/>
              </a:solidFill>
              <a:latin typeface="Arial"/>
              <a:ea typeface="Arial"/>
              <a:cs typeface="Arial"/>
              <a:sym typeface="Arial"/>
            </a:endParaRPr>
          </a:p>
          <a:p>
            <a:pPr marL="285750" lvl="0" indent="-285750" algn="l" rtl="0">
              <a:lnSpc>
                <a:spcPct val="80000"/>
              </a:lnSpc>
              <a:spcBef>
                <a:spcPts val="336"/>
              </a:spcBef>
              <a:spcAft>
                <a:spcPts val="0"/>
              </a:spcAft>
              <a:buClr>
                <a:srgbClr val="92D050"/>
              </a:buClr>
              <a:buSzPts val="1700"/>
              <a:buChar char="•"/>
            </a:pPr>
            <a:r>
              <a:rPr lang="en-US" sz="1700" b="1">
                <a:solidFill>
                  <a:srgbClr val="E5BB5B"/>
                </a:solidFill>
                <a:latin typeface="Arial"/>
                <a:ea typeface="Arial"/>
                <a:cs typeface="Arial"/>
                <a:sym typeface="Arial"/>
              </a:rPr>
              <a:t>Specialty Produce</a:t>
            </a:r>
            <a:endParaRPr sz="1700" b="1">
              <a:solidFill>
                <a:srgbClr val="E5BB5B"/>
              </a:solidFill>
              <a:latin typeface="Arial"/>
              <a:ea typeface="Arial"/>
              <a:cs typeface="Arial"/>
              <a:sym typeface="Arial"/>
            </a:endParaRPr>
          </a:p>
          <a:p>
            <a:pPr marL="0" lvl="0" indent="0" algn="l" rtl="0">
              <a:spcBef>
                <a:spcPts val="0"/>
              </a:spcBef>
              <a:spcAft>
                <a:spcPts val="0"/>
              </a:spcAft>
              <a:buNone/>
            </a:pPr>
            <a:r>
              <a:rPr lang="en-US" sz="1200" u="sng">
                <a:solidFill>
                  <a:srgbClr val="0563C1"/>
                </a:solidFill>
                <a:latin typeface="Verdana"/>
                <a:ea typeface="Verdana"/>
                <a:cs typeface="Verdana"/>
                <a:sym typeface="Verdana"/>
                <a:hlinkClick r:id="rId8">
                  <a:extLst>
                    <a:ext uri="{A12FA001-AC4F-418D-AE19-62706E023703}">
                      <ahyp:hlinkClr xmlns:ahyp="http://schemas.microsoft.com/office/drawing/2018/hyperlinkcolor" val="tx"/>
                    </a:ext>
                  </a:extLst>
                </a:hlinkClick>
              </a:rPr>
              <a:t>https://specialtyproduce.com/produce/Arugula_301.php</a:t>
            </a:r>
            <a:endParaRPr sz="1200"/>
          </a:p>
          <a:p>
            <a:pPr marL="285750" lvl="0" indent="-285750" algn="l" rtl="0">
              <a:lnSpc>
                <a:spcPct val="80000"/>
              </a:lnSpc>
              <a:spcBef>
                <a:spcPts val="336"/>
              </a:spcBef>
              <a:spcAft>
                <a:spcPts val="0"/>
              </a:spcAft>
              <a:buClr>
                <a:srgbClr val="92D050"/>
              </a:buClr>
              <a:buSzPts val="1700"/>
              <a:buChar char="•"/>
            </a:pPr>
            <a:r>
              <a:rPr lang="en-US" sz="1700" b="1">
                <a:solidFill>
                  <a:srgbClr val="E5BB5B"/>
                </a:solidFill>
                <a:latin typeface="Arial"/>
                <a:ea typeface="Arial"/>
                <a:cs typeface="Arial"/>
                <a:sym typeface="Arial"/>
              </a:rPr>
              <a:t>Still Tasty</a:t>
            </a:r>
            <a:endParaRPr>
              <a:solidFill>
                <a:srgbClr val="E5BB5B"/>
              </a:solidFill>
            </a:endParaRPr>
          </a:p>
          <a:p>
            <a:pPr marL="0" lvl="0" indent="0" algn="l" rtl="0">
              <a:spcBef>
                <a:spcPts val="0"/>
              </a:spcBef>
              <a:spcAft>
                <a:spcPts val="0"/>
              </a:spcAft>
              <a:buNone/>
            </a:pPr>
            <a:r>
              <a:rPr lang="en-US" sz="1200" u="sng">
                <a:solidFill>
                  <a:srgbClr val="0563C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https://www.stilltasty.com/fooditems/index/16418</a:t>
            </a:r>
            <a:endParaRPr/>
          </a:p>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BB7265"/>
              </a:buClr>
              <a:buSzPts val="4400"/>
              <a:buFont typeface="Arial"/>
              <a:buNone/>
            </a:pPr>
            <a:r>
              <a:rPr lang="en-US">
                <a:solidFill>
                  <a:srgbClr val="BB7265"/>
                </a:solidFill>
                <a:latin typeface="Arial"/>
                <a:ea typeface="Arial"/>
                <a:cs typeface="Arial"/>
                <a:sym typeface="Arial"/>
              </a:rPr>
              <a:t>References</a:t>
            </a:r>
            <a:endParaRPr>
              <a:solidFill>
                <a:srgbClr val="BB7265"/>
              </a:solidFill>
              <a:latin typeface="Arial"/>
              <a:ea typeface="Arial"/>
              <a:cs typeface="Arial"/>
              <a:sym typeface="Arial"/>
            </a:endParaRPr>
          </a:p>
        </p:txBody>
      </p:sp>
      <p:sp>
        <p:nvSpPr>
          <p:cNvPr id="285" name="Google Shape;285;p29"/>
          <p:cNvSpPr txBox="1">
            <a:spLocks noGrp="1"/>
          </p:cNvSpPr>
          <p:nvPr>
            <p:ph type="body" idx="1"/>
          </p:nvPr>
        </p:nvSpPr>
        <p:spPr>
          <a:xfrm>
            <a:off x="1657750" y="2626100"/>
            <a:ext cx="8584200" cy="2251800"/>
          </a:xfrm>
          <a:prstGeom prst="rect">
            <a:avLst/>
          </a:prstGeom>
          <a:noFill/>
          <a:ln>
            <a:noFill/>
          </a:ln>
        </p:spPr>
        <p:txBody>
          <a:bodyPr spcFirstLastPara="1" wrap="square" lIns="91425" tIns="45700" rIns="91425" bIns="45700" anchor="t" anchorCtr="0">
            <a:normAutofit fontScale="25000" lnSpcReduction="20000"/>
          </a:bodyPr>
          <a:lstStyle/>
          <a:p>
            <a:pPr marL="285750" lvl="0" indent="-285750" algn="l" rtl="0">
              <a:lnSpc>
                <a:spcPct val="80000"/>
              </a:lnSpc>
              <a:spcBef>
                <a:spcPts val="336"/>
              </a:spcBef>
              <a:spcAft>
                <a:spcPts val="0"/>
              </a:spcAft>
              <a:buClr>
                <a:srgbClr val="92D050"/>
              </a:buClr>
              <a:buSzPct val="100000"/>
              <a:buChar char="•"/>
            </a:pPr>
            <a:r>
              <a:rPr lang="en-US" sz="6800" b="1">
                <a:solidFill>
                  <a:srgbClr val="E5BB5B"/>
                </a:solidFill>
                <a:latin typeface="Arial"/>
                <a:ea typeface="Arial"/>
                <a:cs typeface="Arial"/>
                <a:sym typeface="Arial"/>
              </a:rPr>
              <a:t>The Mom 100</a:t>
            </a:r>
            <a:endParaRPr>
              <a:solidFill>
                <a:srgbClr val="E5BB5B"/>
              </a:solidFill>
              <a:latin typeface="Arial"/>
              <a:ea typeface="Arial"/>
              <a:cs typeface="Arial"/>
              <a:sym typeface="Arial"/>
            </a:endParaRPr>
          </a:p>
          <a:p>
            <a:pPr marL="0" lvl="0" indent="0" algn="l" rtl="0">
              <a:spcBef>
                <a:spcPts val="0"/>
              </a:spcBef>
              <a:spcAft>
                <a:spcPts val="0"/>
              </a:spcAft>
              <a:buNone/>
            </a:pPr>
            <a:r>
              <a:rPr lang="en-US" sz="4800"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https://themom100.com/2019/08/how-to-cook-with-arugula/</a:t>
            </a:r>
            <a:endParaRPr sz="4800" b="1">
              <a:solidFill>
                <a:srgbClr val="E5BB5B"/>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33333"/>
              <a:buFont typeface="Arial"/>
              <a:buNone/>
            </a:pPr>
            <a:endParaRPr>
              <a:latin typeface="Arial"/>
              <a:ea typeface="Arial"/>
              <a:cs typeface="Arial"/>
              <a:sym typeface="Arial"/>
            </a:endParaRPr>
          </a:p>
          <a:p>
            <a:pPr marL="285750" lvl="0" indent="-285750" algn="l" rtl="0">
              <a:lnSpc>
                <a:spcPct val="100000"/>
              </a:lnSpc>
              <a:spcBef>
                <a:spcPts val="333"/>
              </a:spcBef>
              <a:spcAft>
                <a:spcPts val="0"/>
              </a:spcAft>
              <a:buClr>
                <a:srgbClr val="92D050"/>
              </a:buClr>
              <a:buSzPct val="100000"/>
              <a:buChar char="•"/>
            </a:pPr>
            <a:r>
              <a:rPr lang="en-US" sz="6800" b="1">
                <a:solidFill>
                  <a:srgbClr val="E5BB5B"/>
                </a:solidFill>
                <a:latin typeface="Arial"/>
                <a:ea typeface="Arial"/>
                <a:cs typeface="Arial"/>
                <a:sym typeface="Arial"/>
              </a:rPr>
              <a:t>The Spruce</a:t>
            </a:r>
            <a:endParaRPr sz="4800">
              <a:solidFill>
                <a:srgbClr val="E5BB5B"/>
              </a:solidFill>
              <a:latin typeface="Arial"/>
              <a:ea typeface="Arial"/>
              <a:cs typeface="Arial"/>
              <a:sym typeface="Arial"/>
            </a:endParaRPr>
          </a:p>
          <a:p>
            <a:pPr marL="0" lvl="0" indent="0" algn="l" rtl="0">
              <a:spcBef>
                <a:spcPts val="0"/>
              </a:spcBef>
              <a:spcAft>
                <a:spcPts val="0"/>
              </a:spcAft>
              <a:buNone/>
            </a:pPr>
            <a:r>
              <a:rPr lang="en-US" sz="4800"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https://www.thespruce.com/growing-arugula-in-garden-pots-848160</a:t>
            </a:r>
            <a:endParaRPr sz="4800">
              <a:latin typeface="Arial"/>
              <a:ea typeface="Arial"/>
              <a:cs typeface="Arial"/>
              <a:sym typeface="Arial"/>
            </a:endParaRPr>
          </a:p>
          <a:p>
            <a:pPr marL="285750" lvl="0" indent="-285750" algn="l" rtl="0">
              <a:lnSpc>
                <a:spcPct val="100000"/>
              </a:lnSpc>
              <a:spcBef>
                <a:spcPts val="333"/>
              </a:spcBef>
              <a:spcAft>
                <a:spcPts val="0"/>
              </a:spcAft>
              <a:buClr>
                <a:srgbClr val="92D050"/>
              </a:buClr>
              <a:buSzPct val="100000"/>
              <a:buChar char="•"/>
            </a:pPr>
            <a:r>
              <a:rPr lang="en-US" sz="6800" b="1">
                <a:solidFill>
                  <a:srgbClr val="E5BB5B"/>
                </a:solidFill>
                <a:latin typeface="Arial"/>
                <a:ea typeface="Arial"/>
                <a:cs typeface="Arial"/>
                <a:sym typeface="Arial"/>
              </a:rPr>
              <a:t>Thrive Cuisine</a:t>
            </a:r>
            <a:endParaRPr sz="6800" b="1">
              <a:solidFill>
                <a:srgbClr val="E5BB5B"/>
              </a:solidFill>
              <a:latin typeface="Arial"/>
              <a:ea typeface="Arial"/>
              <a:cs typeface="Arial"/>
              <a:sym typeface="Arial"/>
            </a:endParaRPr>
          </a:p>
          <a:p>
            <a:pPr marL="0" lvl="0" indent="0" algn="l" rtl="0">
              <a:spcBef>
                <a:spcPts val="0"/>
              </a:spcBef>
              <a:spcAft>
                <a:spcPts val="0"/>
              </a:spcAft>
              <a:buNone/>
            </a:pPr>
            <a:r>
              <a:rPr lang="en-US" sz="4800" u="sng">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https://thrivecuisine.com/garden/where-does-arugula-come-from/</a:t>
            </a:r>
            <a:endParaRPr sz="4800" b="1">
              <a:solidFill>
                <a:srgbClr val="92D050"/>
              </a:solidFill>
              <a:latin typeface="Arial"/>
              <a:ea typeface="Arial"/>
              <a:cs typeface="Arial"/>
              <a:sym typeface="Arial"/>
            </a:endParaRPr>
          </a:p>
          <a:p>
            <a:pPr marL="285750" lvl="0" indent="-285750" algn="l" rtl="0">
              <a:lnSpc>
                <a:spcPct val="100000"/>
              </a:lnSpc>
              <a:spcBef>
                <a:spcPts val="333"/>
              </a:spcBef>
              <a:spcAft>
                <a:spcPts val="0"/>
              </a:spcAft>
              <a:buClr>
                <a:srgbClr val="92D050"/>
              </a:buClr>
              <a:buSzPct val="100000"/>
              <a:buChar char="•"/>
            </a:pPr>
            <a:r>
              <a:rPr lang="en-US" sz="6800" b="1">
                <a:solidFill>
                  <a:srgbClr val="E5BB5B"/>
                </a:solidFill>
                <a:latin typeface="Arial"/>
                <a:ea typeface="Arial"/>
                <a:cs typeface="Arial"/>
                <a:sym typeface="Arial"/>
              </a:rPr>
              <a:t>Church Brothers Farms </a:t>
            </a:r>
            <a:endParaRPr sz="4800" b="1">
              <a:solidFill>
                <a:srgbClr val="E5BB5B"/>
              </a:solidFill>
              <a:latin typeface="Arial"/>
              <a:ea typeface="Arial"/>
              <a:cs typeface="Arial"/>
              <a:sym typeface="Arial"/>
            </a:endParaRPr>
          </a:p>
          <a:p>
            <a:pPr marL="0" lvl="0" indent="0" algn="l" rtl="0">
              <a:spcBef>
                <a:spcPts val="0"/>
              </a:spcBef>
              <a:spcAft>
                <a:spcPts val="0"/>
              </a:spcAft>
              <a:buClr>
                <a:schemeClr val="dk1"/>
              </a:buClr>
              <a:buSzPct val="29166"/>
              <a:buFont typeface="Arial"/>
              <a:buNone/>
            </a:pPr>
            <a:r>
              <a:rPr lang="en-US" sz="4800" u="sng">
                <a:solidFill>
                  <a:srgbClr val="0563C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https://www.youtube.com/watch?v=UiluzAuF42Q</a:t>
            </a:r>
            <a:endParaRPr sz="4800" b="1">
              <a:solidFill>
                <a:srgbClr val="92D050"/>
              </a:solidFill>
              <a:latin typeface="Arial"/>
              <a:ea typeface="Arial"/>
              <a:cs typeface="Arial"/>
              <a:sym typeface="Arial"/>
            </a:endParaRPr>
          </a:p>
          <a:p>
            <a:pPr marL="0" lvl="0" indent="0" algn="l" rtl="0">
              <a:lnSpc>
                <a:spcPct val="100000"/>
              </a:lnSpc>
              <a:spcBef>
                <a:spcPts val="0"/>
              </a:spcBef>
              <a:spcAft>
                <a:spcPts val="0"/>
              </a:spcAft>
              <a:buSzPct val="100000"/>
              <a:buNone/>
            </a:pPr>
            <a:endParaRPr sz="5600">
              <a:latin typeface="Arial"/>
              <a:ea typeface="Arial"/>
              <a:cs typeface="Arial"/>
              <a:sym typeface="Arial"/>
            </a:endParaRPr>
          </a:p>
          <a:p>
            <a:pPr marL="0" lvl="0" indent="0" algn="l" rtl="0">
              <a:lnSpc>
                <a:spcPct val="100000"/>
              </a:lnSpc>
              <a:spcBef>
                <a:spcPts val="0"/>
              </a:spcBef>
              <a:spcAft>
                <a:spcPts val="0"/>
              </a:spcAft>
              <a:buClr>
                <a:srgbClr val="262626"/>
              </a:buClr>
              <a:buSzPct val="26923"/>
              <a:buNone/>
            </a:pPr>
            <a:endParaRPr sz="5200"/>
          </a:p>
          <a:p>
            <a:pPr marL="0" lvl="0" indent="0" algn="l" rtl="0">
              <a:lnSpc>
                <a:spcPct val="100000"/>
              </a:lnSpc>
              <a:spcBef>
                <a:spcPts val="0"/>
              </a:spcBef>
              <a:spcAft>
                <a:spcPts val="0"/>
              </a:spcAft>
              <a:buClr>
                <a:srgbClr val="262626"/>
              </a:buClr>
              <a:buSzPct val="30434"/>
              <a:buNone/>
            </a:pPr>
            <a:endParaRPr sz="4600">
              <a:latin typeface="Poppins"/>
              <a:ea typeface="Poppins"/>
              <a:cs typeface="Poppins"/>
              <a:sym typeface="Poppins"/>
            </a:endParaRPr>
          </a:p>
          <a:p>
            <a:pPr marL="0" lvl="0" indent="0" algn="l" rtl="0">
              <a:lnSpc>
                <a:spcPct val="100000"/>
              </a:lnSpc>
              <a:spcBef>
                <a:spcPts val="370"/>
              </a:spcBef>
              <a:spcAft>
                <a:spcPts val="0"/>
              </a:spcAft>
              <a:buClr>
                <a:srgbClr val="262626"/>
              </a:buClr>
              <a:buSzPct val="100000"/>
              <a:buNone/>
            </a:pPr>
            <a:endParaRPr sz="2000" b="1">
              <a:solidFill>
                <a:srgbClr val="E5BB5B"/>
              </a:solidFill>
              <a:latin typeface="Arial"/>
              <a:ea typeface="Arial"/>
              <a:cs typeface="Arial"/>
              <a:sym typeface="Arial"/>
            </a:endParaRPr>
          </a:p>
          <a:p>
            <a:pPr marL="0" lvl="0" indent="0" algn="l" rtl="0">
              <a:lnSpc>
                <a:spcPct val="100000"/>
              </a:lnSpc>
              <a:spcBef>
                <a:spcPts val="370"/>
              </a:spcBef>
              <a:spcAft>
                <a:spcPts val="0"/>
              </a:spcAft>
              <a:buClr>
                <a:srgbClr val="262626"/>
              </a:buClr>
              <a:buSzPct val="100000"/>
              <a:buNone/>
            </a:pPr>
            <a:endParaRPr sz="2000" b="1">
              <a:solidFill>
                <a:srgbClr val="E5BB5B"/>
              </a:solidFill>
              <a:latin typeface="Arial"/>
              <a:ea typeface="Arial"/>
              <a:cs typeface="Arial"/>
              <a:sym typeface="Arial"/>
            </a:endParaRPr>
          </a:p>
          <a:p>
            <a:pPr marL="285750" lvl="0" indent="-168275" algn="l" rtl="0">
              <a:lnSpc>
                <a:spcPct val="100000"/>
              </a:lnSpc>
              <a:spcBef>
                <a:spcPts val="370"/>
              </a:spcBef>
              <a:spcAft>
                <a:spcPts val="0"/>
              </a:spcAft>
              <a:buClr>
                <a:srgbClr val="262626"/>
              </a:buClr>
              <a:buSzPct val="100000"/>
              <a:buNone/>
            </a:pPr>
            <a:endParaRPr sz="2000" b="1">
              <a:solidFill>
                <a:srgbClr val="E5BB5B"/>
              </a:solidFill>
              <a:latin typeface="Arial"/>
              <a:ea typeface="Arial"/>
              <a:cs typeface="Arial"/>
              <a:sym typeface="Arial"/>
            </a:endParaRPr>
          </a:p>
          <a:p>
            <a:pPr marL="342900" lvl="0" indent="-342900" algn="l" rtl="0">
              <a:lnSpc>
                <a:spcPct val="100000"/>
              </a:lnSpc>
              <a:spcBef>
                <a:spcPts val="370"/>
              </a:spcBef>
              <a:spcAft>
                <a:spcPts val="0"/>
              </a:spcAft>
              <a:buClr>
                <a:srgbClr val="262626"/>
              </a:buClr>
              <a:buSzPct val="100000"/>
              <a:buNone/>
            </a:pPr>
            <a:endParaRPr sz="2000" b="1">
              <a:solidFill>
                <a:srgbClr val="435249"/>
              </a:solidFill>
              <a:latin typeface="Arial"/>
              <a:ea typeface="Arial"/>
              <a:cs typeface="Arial"/>
              <a:sym typeface="Arial"/>
            </a:endParaRPr>
          </a:p>
          <a:p>
            <a:pPr marL="342900" lvl="0" indent="-342900" algn="l" rtl="0">
              <a:lnSpc>
                <a:spcPct val="100000"/>
              </a:lnSpc>
              <a:spcBef>
                <a:spcPts val="370"/>
              </a:spcBef>
              <a:spcAft>
                <a:spcPts val="0"/>
              </a:spcAft>
              <a:buClr>
                <a:srgbClr val="262626"/>
              </a:buClr>
              <a:buSzPct val="100000"/>
              <a:buNone/>
            </a:pPr>
            <a:endParaRPr sz="2000" b="1">
              <a:solidFill>
                <a:srgbClr val="006896"/>
              </a:solidFill>
              <a:latin typeface="Arial"/>
              <a:ea typeface="Arial"/>
              <a:cs typeface="Arial"/>
              <a:sym typeface="Arial"/>
            </a:endParaRPr>
          </a:p>
          <a:p>
            <a:pPr marL="285750" lvl="0" indent="-123634" algn="l" rtl="0">
              <a:lnSpc>
                <a:spcPct val="100000"/>
              </a:lnSpc>
              <a:spcBef>
                <a:spcPts val="444"/>
              </a:spcBef>
              <a:spcAft>
                <a:spcPts val="0"/>
              </a:spcAft>
              <a:buSzPct val="115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741000" y="872525"/>
            <a:ext cx="7179000" cy="637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B7265"/>
              </a:buClr>
              <a:buSzPts val="4400"/>
              <a:buFont typeface="Arial"/>
              <a:buNone/>
            </a:pPr>
            <a:r>
              <a:rPr lang="en-US" sz="4400" dirty="0">
                <a:solidFill>
                  <a:srgbClr val="BB7265"/>
                </a:solidFill>
                <a:latin typeface="Arial"/>
                <a:ea typeface="Arial"/>
                <a:cs typeface="Arial"/>
                <a:sym typeface="Arial"/>
              </a:rPr>
              <a:t>Part of the Mustard Family</a:t>
            </a:r>
            <a:endParaRPr sz="4400" dirty="0">
              <a:solidFill>
                <a:srgbClr val="BB7265"/>
              </a:solidFill>
              <a:latin typeface="Arial"/>
              <a:ea typeface="Arial"/>
              <a:cs typeface="Arial"/>
              <a:sym typeface="Arial"/>
            </a:endParaRPr>
          </a:p>
        </p:txBody>
      </p:sp>
      <p:sp>
        <p:nvSpPr>
          <p:cNvPr id="168" name="Google Shape;168;p20"/>
          <p:cNvSpPr txBox="1">
            <a:spLocks noGrp="1"/>
          </p:cNvSpPr>
          <p:nvPr>
            <p:ph type="body" idx="1"/>
          </p:nvPr>
        </p:nvSpPr>
        <p:spPr>
          <a:xfrm>
            <a:off x="1209600" y="1645575"/>
            <a:ext cx="6241800" cy="1337400"/>
          </a:xfrm>
          <a:prstGeom prst="rect">
            <a:avLst/>
          </a:prstGeom>
          <a:noFill/>
          <a:ln>
            <a:noFill/>
          </a:ln>
        </p:spPr>
        <p:txBody>
          <a:bodyPr spcFirstLastPara="1" wrap="square" lIns="91425" tIns="45700" rIns="91425" bIns="45700" anchor="t" anchorCtr="0">
            <a:normAutofit/>
          </a:bodyPr>
          <a:lstStyle/>
          <a:p>
            <a:pPr marL="285750" lvl="0" indent="-268605" algn="ctr" rtl="0">
              <a:lnSpc>
                <a:spcPct val="100000"/>
              </a:lnSpc>
              <a:spcBef>
                <a:spcPts val="0"/>
              </a:spcBef>
              <a:spcAft>
                <a:spcPts val="0"/>
              </a:spcAft>
              <a:buSzPts val="1800"/>
              <a:buChar char="❖"/>
            </a:pPr>
            <a:r>
              <a:rPr lang="en-US" dirty="0">
                <a:solidFill>
                  <a:srgbClr val="435249"/>
                </a:solidFill>
                <a:latin typeface="Arial"/>
                <a:ea typeface="Arial"/>
                <a:cs typeface="Arial"/>
                <a:sym typeface="Arial"/>
              </a:rPr>
              <a:t>Brassicaceae is known as the Mustard </a:t>
            </a:r>
            <a:r>
              <a:rPr lang="en-US" u="sng" dirty="0">
                <a:solidFill>
                  <a:srgbClr val="435249"/>
                </a:solidFill>
                <a:latin typeface="Arial"/>
                <a:ea typeface="Arial"/>
                <a:cs typeface="Arial"/>
                <a:sym typeface="Arial"/>
              </a:rPr>
              <a:t>Family</a:t>
            </a:r>
            <a:endParaRPr dirty="0">
              <a:solidFill>
                <a:srgbClr val="435249"/>
              </a:solidFill>
              <a:latin typeface="Arial"/>
              <a:ea typeface="Arial"/>
              <a:cs typeface="Arial"/>
              <a:sym typeface="Arial"/>
            </a:endParaRPr>
          </a:p>
          <a:p>
            <a:pPr marL="285750" lvl="0" indent="-268605" algn="ctr" rtl="0">
              <a:lnSpc>
                <a:spcPct val="100000"/>
              </a:lnSpc>
              <a:spcBef>
                <a:spcPts val="960"/>
              </a:spcBef>
              <a:spcAft>
                <a:spcPts val="0"/>
              </a:spcAft>
              <a:buSzPts val="1800"/>
              <a:buChar char="❖"/>
            </a:pPr>
            <a:r>
              <a:rPr lang="en-US" dirty="0">
                <a:solidFill>
                  <a:srgbClr val="435249"/>
                </a:solidFill>
                <a:latin typeface="Arial"/>
                <a:ea typeface="Arial"/>
                <a:cs typeface="Arial"/>
                <a:sym typeface="Arial"/>
              </a:rPr>
              <a:t>Eruca is the </a:t>
            </a:r>
            <a:r>
              <a:rPr lang="en-US" u="sng" dirty="0">
                <a:solidFill>
                  <a:srgbClr val="435249"/>
                </a:solidFill>
                <a:latin typeface="Arial"/>
                <a:ea typeface="Arial"/>
                <a:cs typeface="Arial"/>
                <a:sym typeface="Arial"/>
              </a:rPr>
              <a:t>genus</a:t>
            </a:r>
            <a:endParaRPr dirty="0">
              <a:solidFill>
                <a:srgbClr val="435249"/>
              </a:solidFill>
              <a:latin typeface="Arial"/>
              <a:ea typeface="Arial"/>
              <a:cs typeface="Arial"/>
              <a:sym typeface="Arial"/>
            </a:endParaRPr>
          </a:p>
          <a:p>
            <a:pPr marL="285750" lvl="0" indent="-268605" algn="ctr" rtl="0">
              <a:lnSpc>
                <a:spcPct val="100000"/>
              </a:lnSpc>
              <a:spcBef>
                <a:spcPts val="960"/>
              </a:spcBef>
              <a:spcAft>
                <a:spcPts val="0"/>
              </a:spcAft>
              <a:buSzPts val="1800"/>
              <a:buChar char="❖"/>
            </a:pPr>
            <a:r>
              <a:rPr lang="en-US" i="1" dirty="0">
                <a:solidFill>
                  <a:srgbClr val="435249"/>
                </a:solidFill>
                <a:latin typeface="Arial"/>
                <a:ea typeface="Arial"/>
                <a:cs typeface="Arial"/>
                <a:sym typeface="Arial"/>
              </a:rPr>
              <a:t>Eruca sativa </a:t>
            </a:r>
            <a:r>
              <a:rPr lang="en-US" dirty="0">
                <a:solidFill>
                  <a:srgbClr val="435249"/>
                </a:solidFill>
                <a:latin typeface="Arial"/>
                <a:ea typeface="Arial"/>
                <a:cs typeface="Arial"/>
                <a:sym typeface="Arial"/>
              </a:rPr>
              <a:t>is the </a:t>
            </a:r>
            <a:r>
              <a:rPr lang="en-US" u="sng" dirty="0">
                <a:solidFill>
                  <a:srgbClr val="435249"/>
                </a:solidFill>
                <a:latin typeface="Arial"/>
                <a:ea typeface="Arial"/>
                <a:cs typeface="Arial"/>
                <a:sym typeface="Arial"/>
              </a:rPr>
              <a:t>botanical name</a:t>
            </a:r>
            <a:endParaRPr dirty="0">
              <a:solidFill>
                <a:srgbClr val="435249"/>
              </a:solidFill>
              <a:latin typeface="Arial"/>
              <a:ea typeface="Arial"/>
              <a:cs typeface="Arial"/>
              <a:sym typeface="Arial"/>
            </a:endParaRPr>
          </a:p>
          <a:p>
            <a:pPr marL="0" lvl="0" indent="0" algn="ctr" rtl="0">
              <a:lnSpc>
                <a:spcPct val="100000"/>
              </a:lnSpc>
              <a:spcBef>
                <a:spcPts val="960"/>
              </a:spcBef>
              <a:spcAft>
                <a:spcPts val="0"/>
              </a:spcAft>
              <a:buSzPts val="2070"/>
              <a:buNone/>
            </a:pPr>
            <a:endParaRPr dirty="0">
              <a:latin typeface="Poppins"/>
              <a:ea typeface="Poppins"/>
              <a:cs typeface="Poppins"/>
              <a:sym typeface="Poppins"/>
            </a:endParaRPr>
          </a:p>
        </p:txBody>
      </p:sp>
      <p:sp>
        <p:nvSpPr>
          <p:cNvPr id="169" name="Google Shape;169;p20"/>
          <p:cNvSpPr txBox="1"/>
          <p:nvPr/>
        </p:nvSpPr>
        <p:spPr>
          <a:xfrm>
            <a:off x="4802276" y="2982975"/>
            <a:ext cx="3117900" cy="1239300"/>
          </a:xfrm>
          <a:prstGeom prst="rect">
            <a:avLst/>
          </a:prstGeom>
          <a:noFill/>
          <a:ln>
            <a:noFill/>
          </a:ln>
        </p:spPr>
        <p:txBody>
          <a:bodyPr spcFirstLastPara="1" wrap="square" lIns="91425" tIns="45700" rIns="91425" bIns="45700" anchor="t" anchorCtr="0">
            <a:normAutofit/>
          </a:bodyPr>
          <a:lstStyle/>
          <a:p>
            <a:pPr marL="285750" marR="0" lvl="0" indent="-311150" algn="l" rtl="0">
              <a:lnSpc>
                <a:spcPct val="100000"/>
              </a:lnSpc>
              <a:spcBef>
                <a:spcPts val="0"/>
              </a:spcBef>
              <a:spcAft>
                <a:spcPts val="0"/>
              </a:spcAft>
              <a:buClr>
                <a:schemeClr val="accent1"/>
              </a:buClr>
              <a:buSzPts val="2470"/>
              <a:buFont typeface="Courier New"/>
              <a:buChar char="o"/>
            </a:pPr>
            <a:r>
              <a:rPr lang="en-US" sz="1800">
                <a:solidFill>
                  <a:srgbClr val="435249"/>
                </a:solidFill>
              </a:rPr>
              <a:t>The mustard family are flowering plants &amp; include cruciferous vegetables</a:t>
            </a:r>
            <a:endParaRPr sz="1800" b="0" i="0" u="none" strike="noStrike" cap="none">
              <a:solidFill>
                <a:srgbClr val="435249"/>
              </a:solidFill>
              <a:latin typeface="Arial"/>
              <a:ea typeface="Arial"/>
              <a:cs typeface="Arial"/>
              <a:sym typeface="Arial"/>
            </a:endParaRPr>
          </a:p>
        </p:txBody>
      </p:sp>
      <p:sp>
        <p:nvSpPr>
          <p:cNvPr id="170" name="Google Shape;170;p20"/>
          <p:cNvSpPr txBox="1"/>
          <p:nvPr/>
        </p:nvSpPr>
        <p:spPr>
          <a:xfrm>
            <a:off x="4802275" y="4014950"/>
            <a:ext cx="3302700" cy="786300"/>
          </a:xfrm>
          <a:prstGeom prst="rect">
            <a:avLst/>
          </a:prstGeom>
          <a:noFill/>
          <a:ln>
            <a:noFill/>
          </a:ln>
        </p:spPr>
        <p:txBody>
          <a:bodyPr spcFirstLastPara="1" wrap="square" lIns="91425" tIns="45700" rIns="91425" bIns="45700" anchor="t" anchorCtr="0">
            <a:normAutofit/>
          </a:bodyPr>
          <a:lstStyle/>
          <a:p>
            <a:pPr marL="285750" marR="0" lvl="0" indent="-285750" algn="l" rtl="0">
              <a:lnSpc>
                <a:spcPct val="100000"/>
              </a:lnSpc>
              <a:spcBef>
                <a:spcPts val="0"/>
              </a:spcBef>
              <a:spcAft>
                <a:spcPts val="0"/>
              </a:spcAft>
              <a:buClr>
                <a:schemeClr val="accent1"/>
              </a:buClr>
              <a:buSzPts val="2070"/>
              <a:buFont typeface="Courier New"/>
              <a:buChar char="o"/>
            </a:pPr>
            <a:r>
              <a:rPr lang="en-US" sz="1800">
                <a:solidFill>
                  <a:srgbClr val="435249"/>
                </a:solidFill>
              </a:rPr>
              <a:t>The flowers are in a shape of a cruciform (cross) </a:t>
            </a:r>
            <a:endParaRPr sz="1400" b="0" i="0" u="none" strike="noStrike" cap="none">
              <a:solidFill>
                <a:srgbClr val="435249"/>
              </a:solidFill>
              <a:latin typeface="Arial"/>
              <a:ea typeface="Arial"/>
              <a:cs typeface="Arial"/>
              <a:sym typeface="Arial"/>
            </a:endParaRPr>
          </a:p>
        </p:txBody>
      </p:sp>
      <p:pic>
        <p:nvPicPr>
          <p:cNvPr id="171" name="Google Shape;171;p20"/>
          <p:cNvPicPr preferRelativeResize="0"/>
          <p:nvPr/>
        </p:nvPicPr>
        <p:blipFill>
          <a:blip r:embed="rId3">
            <a:alphaModFix/>
          </a:blip>
          <a:stretch>
            <a:fillRect/>
          </a:stretch>
        </p:blipFill>
        <p:spPr>
          <a:xfrm>
            <a:off x="7920000" y="722000"/>
            <a:ext cx="3609317" cy="5414000"/>
          </a:xfrm>
          <a:prstGeom prst="rect">
            <a:avLst/>
          </a:prstGeom>
          <a:noFill/>
          <a:ln>
            <a:noFill/>
          </a:ln>
        </p:spPr>
      </p:pic>
      <p:sp>
        <p:nvSpPr>
          <p:cNvPr id="172" name="Google Shape;172;p20"/>
          <p:cNvSpPr txBox="1"/>
          <p:nvPr/>
        </p:nvSpPr>
        <p:spPr>
          <a:xfrm>
            <a:off x="4802263" y="4712500"/>
            <a:ext cx="3117900" cy="1423500"/>
          </a:xfrm>
          <a:prstGeom prst="rect">
            <a:avLst/>
          </a:prstGeom>
          <a:noFill/>
          <a:ln>
            <a:noFill/>
          </a:ln>
        </p:spPr>
        <p:txBody>
          <a:bodyPr spcFirstLastPara="1" wrap="square" lIns="91425" tIns="45700" rIns="91425" bIns="45700" anchor="t" anchorCtr="0">
            <a:normAutofit lnSpcReduction="10000"/>
          </a:bodyPr>
          <a:lstStyle/>
          <a:p>
            <a:pPr marL="285750" marR="0" lvl="0" indent="-285750" algn="l" rtl="0">
              <a:lnSpc>
                <a:spcPct val="100000"/>
              </a:lnSpc>
              <a:spcBef>
                <a:spcPts val="0"/>
              </a:spcBef>
              <a:spcAft>
                <a:spcPts val="0"/>
              </a:spcAft>
              <a:buClr>
                <a:schemeClr val="accent1"/>
              </a:buClr>
              <a:buSzPts val="2070"/>
              <a:buFont typeface="Courier New"/>
              <a:buChar char="o"/>
            </a:pPr>
            <a:r>
              <a:rPr lang="en-US" sz="1800" dirty="0">
                <a:solidFill>
                  <a:srgbClr val="435249"/>
                </a:solidFill>
              </a:rPr>
              <a:t>Cruciferous vegetables include broccoli, brussels sprouts, cabbage, cauliflower, collard greens, kale, &amp; radish</a:t>
            </a:r>
            <a:endParaRPr sz="1400" b="0" i="0" u="none" strike="noStrike" cap="none" dirty="0">
              <a:solidFill>
                <a:srgbClr val="435249"/>
              </a:solidFill>
              <a:latin typeface="Arial"/>
              <a:ea typeface="Arial"/>
              <a:cs typeface="Arial"/>
              <a:sym typeface="Arial"/>
            </a:endParaRPr>
          </a:p>
        </p:txBody>
      </p:sp>
      <p:pic>
        <p:nvPicPr>
          <p:cNvPr id="173" name="Google Shape;173;p20"/>
          <p:cNvPicPr preferRelativeResize="0"/>
          <p:nvPr/>
        </p:nvPicPr>
        <p:blipFill>
          <a:blip r:embed="rId4">
            <a:alphaModFix/>
          </a:blip>
          <a:stretch>
            <a:fillRect/>
          </a:stretch>
        </p:blipFill>
        <p:spPr>
          <a:xfrm>
            <a:off x="741000" y="3441725"/>
            <a:ext cx="3943326" cy="2694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txBox="1">
            <a:spLocks noGrp="1"/>
          </p:cNvSpPr>
          <p:nvPr>
            <p:ph type="title"/>
          </p:nvPr>
        </p:nvSpPr>
        <p:spPr>
          <a:xfrm>
            <a:off x="3818637" y="835775"/>
            <a:ext cx="6831900" cy="1327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B7265"/>
              </a:buClr>
              <a:buSzPts val="4400"/>
              <a:buFont typeface="Arial"/>
              <a:buNone/>
            </a:pPr>
            <a:r>
              <a:rPr lang="en-US">
                <a:solidFill>
                  <a:srgbClr val="BB7265"/>
                </a:solidFill>
                <a:latin typeface="Arial"/>
                <a:ea typeface="Arial"/>
                <a:cs typeface="Arial"/>
                <a:sym typeface="Arial"/>
              </a:rPr>
              <a:t>How Does Arugula Grow?</a:t>
            </a:r>
            <a:endParaRPr>
              <a:solidFill>
                <a:srgbClr val="BB7265"/>
              </a:solidFill>
              <a:latin typeface="Arial"/>
              <a:ea typeface="Arial"/>
              <a:cs typeface="Arial"/>
              <a:sym typeface="Arial"/>
            </a:endParaRPr>
          </a:p>
        </p:txBody>
      </p:sp>
      <p:sp>
        <p:nvSpPr>
          <p:cNvPr id="180" name="Google Shape;180;p21"/>
          <p:cNvSpPr txBox="1">
            <a:spLocks noGrp="1"/>
          </p:cNvSpPr>
          <p:nvPr>
            <p:ph type="body" idx="1"/>
          </p:nvPr>
        </p:nvSpPr>
        <p:spPr>
          <a:xfrm>
            <a:off x="1665926" y="2604576"/>
            <a:ext cx="7127400" cy="3513300"/>
          </a:xfrm>
          <a:prstGeom prst="rect">
            <a:avLst/>
          </a:prstGeom>
          <a:noFill/>
          <a:ln>
            <a:noFill/>
          </a:ln>
        </p:spPr>
        <p:txBody>
          <a:bodyPr spcFirstLastPara="1" wrap="square" lIns="91425" tIns="45700" rIns="91425" bIns="45700" anchor="t" anchorCtr="0">
            <a:noAutofit/>
          </a:bodyPr>
          <a:lstStyle/>
          <a:p>
            <a:pPr marL="285750" lvl="0" indent="-268605" algn="l" rtl="0">
              <a:lnSpc>
                <a:spcPct val="100000"/>
              </a:lnSpc>
              <a:spcBef>
                <a:spcPts val="0"/>
              </a:spcBef>
              <a:spcAft>
                <a:spcPts val="0"/>
              </a:spcAft>
              <a:buSzPts val="1800"/>
              <a:buChar char="⮚"/>
            </a:pPr>
            <a:r>
              <a:rPr lang="en-US" sz="1800" dirty="0">
                <a:solidFill>
                  <a:srgbClr val="435249"/>
                </a:solidFill>
                <a:latin typeface="Arial"/>
                <a:ea typeface="Arial"/>
                <a:cs typeface="Arial"/>
                <a:sym typeface="Arial"/>
              </a:rPr>
              <a:t>Arugula is a leafy green herb that grows in the soil</a:t>
            </a:r>
            <a:endParaRPr dirty="0">
              <a:solidFill>
                <a:srgbClr val="435249"/>
              </a:solidFill>
              <a:latin typeface="Arial"/>
              <a:ea typeface="Arial"/>
              <a:cs typeface="Arial"/>
              <a:sym typeface="Arial"/>
            </a:endParaRPr>
          </a:p>
          <a:p>
            <a:pPr marL="285750" lvl="0" indent="-268605" algn="l" rtl="0">
              <a:lnSpc>
                <a:spcPct val="100000"/>
              </a:lnSpc>
              <a:spcBef>
                <a:spcPts val="960"/>
              </a:spcBef>
              <a:spcAft>
                <a:spcPts val="0"/>
              </a:spcAft>
              <a:buSzPts val="1800"/>
              <a:buChar char="⮚"/>
            </a:pPr>
            <a:r>
              <a:rPr lang="en-US" sz="1800" dirty="0">
                <a:solidFill>
                  <a:srgbClr val="435249"/>
                </a:solidFill>
                <a:latin typeface="Arial"/>
                <a:ea typeface="Arial"/>
                <a:cs typeface="Arial"/>
                <a:sym typeface="Arial"/>
              </a:rPr>
              <a:t>It’s also known as roquette, salad rocket, garden rocket, or </a:t>
            </a:r>
            <a:r>
              <a:rPr lang="en-US" sz="1800" dirty="0" err="1">
                <a:solidFill>
                  <a:srgbClr val="435249"/>
                </a:solidFill>
                <a:latin typeface="Arial"/>
                <a:ea typeface="Arial"/>
                <a:cs typeface="Arial"/>
                <a:sym typeface="Arial"/>
              </a:rPr>
              <a:t>rugula</a:t>
            </a:r>
            <a:r>
              <a:rPr lang="en-US" sz="1800" dirty="0">
                <a:solidFill>
                  <a:srgbClr val="435249"/>
                </a:solidFill>
                <a:latin typeface="Arial"/>
                <a:ea typeface="Arial"/>
                <a:cs typeface="Arial"/>
                <a:sym typeface="Arial"/>
              </a:rPr>
              <a:t> </a:t>
            </a:r>
            <a:endParaRPr sz="1800" dirty="0">
              <a:solidFill>
                <a:srgbClr val="435249"/>
              </a:solidFill>
              <a:latin typeface="Arial"/>
              <a:ea typeface="Arial"/>
              <a:cs typeface="Arial"/>
              <a:sym typeface="Arial"/>
            </a:endParaRPr>
          </a:p>
          <a:p>
            <a:pPr marL="914400" lvl="1" indent="-342898" algn="l" rtl="0">
              <a:lnSpc>
                <a:spcPct val="100000"/>
              </a:lnSpc>
              <a:spcBef>
                <a:spcPts val="960"/>
              </a:spcBef>
              <a:spcAft>
                <a:spcPts val="0"/>
              </a:spcAft>
              <a:buSzPts val="1800"/>
              <a:buChar char="❖"/>
            </a:pPr>
            <a:r>
              <a:rPr lang="en-US" sz="1800" dirty="0">
                <a:solidFill>
                  <a:srgbClr val="435249"/>
                </a:solidFill>
                <a:latin typeface="Arial"/>
                <a:ea typeface="Arial"/>
                <a:cs typeface="Arial"/>
                <a:sym typeface="Arial"/>
              </a:rPr>
              <a:t>“garden rocket” since it grows extremely fast (rocket speed)</a:t>
            </a:r>
            <a:endParaRPr sz="1800" dirty="0">
              <a:solidFill>
                <a:srgbClr val="435249"/>
              </a:solidFill>
              <a:latin typeface="Arial"/>
              <a:ea typeface="Arial"/>
              <a:cs typeface="Arial"/>
              <a:sym typeface="Arial"/>
            </a:endParaRPr>
          </a:p>
          <a:p>
            <a:pPr marL="914400" lvl="1" indent="-342898" algn="l" rtl="0">
              <a:lnSpc>
                <a:spcPct val="100000"/>
              </a:lnSpc>
              <a:spcBef>
                <a:spcPts val="960"/>
              </a:spcBef>
              <a:spcAft>
                <a:spcPts val="0"/>
              </a:spcAft>
              <a:buSzPts val="1800"/>
              <a:buChar char="❖"/>
            </a:pPr>
            <a:r>
              <a:rPr lang="en-US" sz="1800" dirty="0">
                <a:solidFill>
                  <a:srgbClr val="435249"/>
                </a:solidFill>
                <a:latin typeface="Arial"/>
                <a:ea typeface="Arial"/>
                <a:cs typeface="Arial"/>
                <a:sym typeface="Arial"/>
              </a:rPr>
              <a:t>Leaves are ready to pick 40 days after planting</a:t>
            </a:r>
            <a:endParaRPr sz="1800" dirty="0">
              <a:solidFill>
                <a:srgbClr val="435249"/>
              </a:solidFill>
              <a:latin typeface="Arial"/>
              <a:ea typeface="Arial"/>
              <a:cs typeface="Arial"/>
              <a:sym typeface="Arial"/>
            </a:endParaRPr>
          </a:p>
          <a:p>
            <a:pPr marL="914400" lvl="1" indent="-342898" algn="l" rtl="0">
              <a:lnSpc>
                <a:spcPct val="100000"/>
              </a:lnSpc>
              <a:spcBef>
                <a:spcPts val="960"/>
              </a:spcBef>
              <a:spcAft>
                <a:spcPts val="0"/>
              </a:spcAft>
              <a:buSzPts val="1800"/>
              <a:buChar char="❖"/>
            </a:pPr>
            <a:r>
              <a:rPr lang="en-US" sz="1800" dirty="0">
                <a:solidFill>
                  <a:srgbClr val="435249"/>
                </a:solidFill>
                <a:latin typeface="Arial"/>
                <a:ea typeface="Arial"/>
                <a:cs typeface="Arial"/>
                <a:sym typeface="Arial"/>
              </a:rPr>
              <a:t>Its green stem can reach 8-40 inches in height</a:t>
            </a:r>
            <a:endParaRPr sz="1800" dirty="0">
              <a:solidFill>
                <a:srgbClr val="435249"/>
              </a:solidFill>
              <a:latin typeface="Arial"/>
              <a:ea typeface="Arial"/>
              <a:cs typeface="Arial"/>
              <a:sym typeface="Arial"/>
            </a:endParaRPr>
          </a:p>
          <a:p>
            <a:pPr marL="285750" lvl="0" indent="-268605" algn="l" rtl="0">
              <a:lnSpc>
                <a:spcPct val="100000"/>
              </a:lnSpc>
              <a:spcBef>
                <a:spcPts val="960"/>
              </a:spcBef>
              <a:spcAft>
                <a:spcPts val="0"/>
              </a:spcAft>
              <a:buSzPts val="1800"/>
              <a:buChar char="⮚"/>
            </a:pPr>
            <a:r>
              <a:rPr lang="en-US" sz="1800" dirty="0">
                <a:solidFill>
                  <a:srgbClr val="435249"/>
                </a:solidFill>
                <a:latin typeface="Arial"/>
                <a:ea typeface="Arial"/>
                <a:cs typeface="Arial"/>
                <a:sym typeface="Arial"/>
              </a:rPr>
              <a:t>Arugula loves cold weather and grows best in climate between 45-65 degrees F</a:t>
            </a:r>
            <a:endParaRPr sz="1800" dirty="0">
              <a:solidFill>
                <a:srgbClr val="435249"/>
              </a:solidFill>
              <a:latin typeface="Arial"/>
              <a:ea typeface="Arial"/>
              <a:cs typeface="Arial"/>
              <a:sym typeface="Arial"/>
            </a:endParaRPr>
          </a:p>
          <a:p>
            <a:pPr marL="285750" lvl="0" indent="-268605" algn="l" rtl="0">
              <a:lnSpc>
                <a:spcPct val="100000"/>
              </a:lnSpc>
              <a:spcBef>
                <a:spcPts val="960"/>
              </a:spcBef>
              <a:spcAft>
                <a:spcPts val="0"/>
              </a:spcAft>
              <a:buSzPts val="1800"/>
              <a:buChar char="⮚"/>
            </a:pPr>
            <a:r>
              <a:rPr lang="en-US" sz="1800" dirty="0">
                <a:solidFill>
                  <a:srgbClr val="435249"/>
                </a:solidFill>
                <a:latin typeface="Arial"/>
                <a:ea typeface="Arial"/>
                <a:cs typeface="Arial"/>
                <a:sym typeface="Arial"/>
              </a:rPr>
              <a:t>It prefers full sun &amp; needs at least six hours of direct sunlight</a:t>
            </a:r>
            <a:endParaRPr sz="1800" dirty="0">
              <a:solidFill>
                <a:srgbClr val="435249"/>
              </a:solidFill>
              <a:latin typeface="Arial"/>
              <a:ea typeface="Arial"/>
              <a:cs typeface="Arial"/>
              <a:sym typeface="Arial"/>
            </a:endParaRPr>
          </a:p>
          <a:p>
            <a:pPr marL="285750" lvl="0" indent="-268605" algn="l" rtl="0">
              <a:lnSpc>
                <a:spcPct val="100000"/>
              </a:lnSpc>
              <a:spcBef>
                <a:spcPts val="960"/>
              </a:spcBef>
              <a:spcAft>
                <a:spcPts val="0"/>
              </a:spcAft>
              <a:buSzPts val="1800"/>
              <a:buFont typeface="Arial"/>
              <a:buChar char="⮚"/>
            </a:pPr>
            <a:r>
              <a:rPr lang="en-US" sz="1800" dirty="0">
                <a:solidFill>
                  <a:srgbClr val="435249"/>
                </a:solidFill>
                <a:latin typeface="Arial"/>
                <a:ea typeface="Arial"/>
                <a:cs typeface="Arial"/>
                <a:sym typeface="Arial"/>
              </a:rPr>
              <a:t>Arugula is in season all year round!</a:t>
            </a:r>
            <a:endParaRPr sz="1800" dirty="0">
              <a:solidFill>
                <a:srgbClr val="435249"/>
              </a:solidFill>
              <a:latin typeface="Arial"/>
              <a:ea typeface="Arial"/>
              <a:cs typeface="Arial"/>
              <a:sym typeface="Arial"/>
            </a:endParaRPr>
          </a:p>
        </p:txBody>
      </p:sp>
      <p:pic>
        <p:nvPicPr>
          <p:cNvPr id="181" name="Google Shape;181;p21" descr="Dizzy Duckling Diary: Sun sun &amp; sun"/>
          <p:cNvPicPr preferRelativeResize="0"/>
          <p:nvPr/>
        </p:nvPicPr>
        <p:blipFill rotWithShape="1">
          <a:blip r:embed="rId3">
            <a:alphaModFix/>
          </a:blip>
          <a:srcRect/>
          <a:stretch/>
        </p:blipFill>
        <p:spPr>
          <a:xfrm rot="-340009">
            <a:off x="8192495" y="5054523"/>
            <a:ext cx="880791" cy="843327"/>
          </a:xfrm>
          <a:prstGeom prst="rect">
            <a:avLst/>
          </a:prstGeom>
          <a:noFill/>
          <a:ln>
            <a:noFill/>
          </a:ln>
        </p:spPr>
      </p:pic>
      <p:cxnSp>
        <p:nvCxnSpPr>
          <p:cNvPr id="182" name="Google Shape;182;p21"/>
          <p:cNvCxnSpPr/>
          <p:nvPr/>
        </p:nvCxnSpPr>
        <p:spPr>
          <a:xfrm rot="10800000" flipH="1">
            <a:off x="10502942" y="6211785"/>
            <a:ext cx="147587" cy="108301"/>
          </a:xfrm>
          <a:prstGeom prst="straightConnector1">
            <a:avLst/>
          </a:prstGeom>
          <a:noFill/>
          <a:ln w="9525" cap="flat" cmpd="sng">
            <a:solidFill>
              <a:srgbClr val="809726"/>
            </a:solidFill>
            <a:prstDash val="solid"/>
            <a:round/>
            <a:headEnd type="none" w="sm" len="sm"/>
            <a:tailEnd type="triangle" w="med" len="med"/>
          </a:ln>
        </p:spPr>
      </p:cxnSp>
      <p:pic>
        <p:nvPicPr>
          <p:cNvPr id="183" name="Google Shape;183;p21"/>
          <p:cNvPicPr preferRelativeResize="0"/>
          <p:nvPr/>
        </p:nvPicPr>
        <p:blipFill>
          <a:blip r:embed="rId4">
            <a:alphaModFix/>
          </a:blip>
          <a:stretch>
            <a:fillRect/>
          </a:stretch>
        </p:blipFill>
        <p:spPr>
          <a:xfrm>
            <a:off x="640300" y="634525"/>
            <a:ext cx="2593575" cy="1730000"/>
          </a:xfrm>
          <a:prstGeom prst="rect">
            <a:avLst/>
          </a:prstGeom>
          <a:noFill/>
          <a:ln>
            <a:noFill/>
          </a:ln>
        </p:spPr>
      </p:pic>
      <p:pic>
        <p:nvPicPr>
          <p:cNvPr id="184" name="Google Shape;184;p21"/>
          <p:cNvPicPr preferRelativeResize="0"/>
          <p:nvPr/>
        </p:nvPicPr>
        <p:blipFill>
          <a:blip r:embed="rId5">
            <a:alphaModFix/>
          </a:blip>
          <a:stretch>
            <a:fillRect/>
          </a:stretch>
        </p:blipFill>
        <p:spPr>
          <a:xfrm>
            <a:off x="9112775" y="2510675"/>
            <a:ext cx="2362149" cy="3701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1781550" y="924650"/>
            <a:ext cx="6711600" cy="1303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B7265"/>
              </a:buClr>
              <a:buSzPts val="4400"/>
              <a:buFont typeface="Arial"/>
              <a:buNone/>
            </a:pPr>
            <a:r>
              <a:rPr lang="en-US">
                <a:solidFill>
                  <a:srgbClr val="BB7265"/>
                </a:solidFill>
                <a:latin typeface="Arial"/>
                <a:ea typeface="Arial"/>
                <a:cs typeface="Arial"/>
                <a:sym typeface="Arial"/>
              </a:rPr>
              <a:t>Where Did it Come From?</a:t>
            </a:r>
            <a:endParaRPr>
              <a:solidFill>
                <a:srgbClr val="BB7265"/>
              </a:solidFill>
              <a:latin typeface="Arial"/>
              <a:ea typeface="Arial"/>
              <a:cs typeface="Arial"/>
              <a:sym typeface="Arial"/>
            </a:endParaRPr>
          </a:p>
        </p:txBody>
      </p:sp>
      <p:sp>
        <p:nvSpPr>
          <p:cNvPr id="191" name="Google Shape;191;p22"/>
          <p:cNvSpPr txBox="1">
            <a:spLocks noGrp="1"/>
          </p:cNvSpPr>
          <p:nvPr>
            <p:ph type="body" idx="1"/>
          </p:nvPr>
        </p:nvSpPr>
        <p:spPr>
          <a:xfrm>
            <a:off x="1431100" y="2429413"/>
            <a:ext cx="5022000" cy="6162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2070"/>
              <a:buChar char="•"/>
            </a:pPr>
            <a:r>
              <a:rPr lang="en-US" sz="1800">
                <a:solidFill>
                  <a:srgbClr val="435249"/>
                </a:solidFill>
                <a:latin typeface="Arial"/>
                <a:ea typeface="Arial"/>
                <a:cs typeface="Arial"/>
                <a:sym typeface="Arial"/>
              </a:rPr>
              <a:t>Arugula came from the Mediterranean &amp; has been growing wild since the ancient times</a:t>
            </a:r>
            <a:endParaRPr>
              <a:solidFill>
                <a:srgbClr val="435249"/>
              </a:solidFill>
            </a:endParaRPr>
          </a:p>
        </p:txBody>
      </p:sp>
      <p:sp>
        <p:nvSpPr>
          <p:cNvPr id="192" name="Google Shape;192;p22"/>
          <p:cNvSpPr txBox="1"/>
          <p:nvPr/>
        </p:nvSpPr>
        <p:spPr>
          <a:xfrm>
            <a:off x="2234650" y="3072588"/>
            <a:ext cx="4293600" cy="7128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2070"/>
              <a:buFont typeface="Courier New"/>
              <a:buChar char="o"/>
            </a:pPr>
            <a:r>
              <a:rPr lang="en-US" sz="1600" dirty="0">
                <a:solidFill>
                  <a:srgbClr val="435249"/>
                </a:solidFill>
              </a:rPr>
              <a:t>It was used in the ancient Egyptian and Roman empires </a:t>
            </a:r>
            <a:endParaRPr sz="1600" dirty="0">
              <a:solidFill>
                <a:srgbClr val="435249"/>
              </a:solidFill>
            </a:endParaRPr>
          </a:p>
          <a:p>
            <a:pPr marL="285750" marR="0" lvl="0" indent="-154305" algn="l" rtl="0">
              <a:lnSpc>
                <a:spcPct val="100000"/>
              </a:lnSpc>
              <a:spcBef>
                <a:spcPts val="0"/>
              </a:spcBef>
              <a:spcAft>
                <a:spcPts val="0"/>
              </a:spcAft>
              <a:buClr>
                <a:schemeClr val="accent1"/>
              </a:buClr>
              <a:buSzPts val="2070"/>
              <a:buFont typeface="Courier New"/>
              <a:buNone/>
            </a:pPr>
            <a:endParaRPr sz="1800" b="0" i="0" u="none" strike="noStrike" cap="none" dirty="0">
              <a:solidFill>
                <a:srgbClr val="262626"/>
              </a:solidFill>
              <a:latin typeface="Arial"/>
              <a:ea typeface="Arial"/>
              <a:cs typeface="Arial"/>
              <a:sym typeface="Arial"/>
            </a:endParaRPr>
          </a:p>
        </p:txBody>
      </p:sp>
      <p:sp>
        <p:nvSpPr>
          <p:cNvPr id="193" name="Google Shape;193;p22"/>
          <p:cNvSpPr txBox="1">
            <a:spLocks noGrp="1"/>
          </p:cNvSpPr>
          <p:nvPr>
            <p:ph type="body" idx="1"/>
          </p:nvPr>
        </p:nvSpPr>
        <p:spPr>
          <a:xfrm>
            <a:off x="6687263" y="5104150"/>
            <a:ext cx="4869900" cy="6162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2070"/>
              <a:buChar char="•"/>
            </a:pPr>
            <a:r>
              <a:rPr lang="en-US" sz="1800">
                <a:solidFill>
                  <a:srgbClr val="435249"/>
                </a:solidFill>
                <a:latin typeface="Arial"/>
                <a:ea typeface="Arial"/>
                <a:cs typeface="Arial"/>
                <a:sym typeface="Arial"/>
              </a:rPr>
              <a:t>It was brought to America from the colonists (European immigrants)</a:t>
            </a:r>
            <a:endParaRPr>
              <a:solidFill>
                <a:srgbClr val="435249"/>
              </a:solidFill>
            </a:endParaRPr>
          </a:p>
        </p:txBody>
      </p:sp>
      <p:pic>
        <p:nvPicPr>
          <p:cNvPr id="194" name="Google Shape;194;p22"/>
          <p:cNvPicPr preferRelativeResize="0"/>
          <p:nvPr/>
        </p:nvPicPr>
        <p:blipFill>
          <a:blip r:embed="rId3">
            <a:alphaModFix/>
          </a:blip>
          <a:stretch>
            <a:fillRect/>
          </a:stretch>
        </p:blipFill>
        <p:spPr>
          <a:xfrm>
            <a:off x="6453109" y="2507950"/>
            <a:ext cx="5104066" cy="2437650"/>
          </a:xfrm>
          <a:prstGeom prst="rect">
            <a:avLst/>
          </a:prstGeom>
          <a:noFill/>
          <a:ln>
            <a:noFill/>
          </a:ln>
        </p:spPr>
      </p:pic>
      <p:pic>
        <p:nvPicPr>
          <p:cNvPr id="195" name="Google Shape;195;p22"/>
          <p:cNvPicPr preferRelativeResize="0"/>
          <p:nvPr/>
        </p:nvPicPr>
        <p:blipFill>
          <a:blip r:embed="rId4">
            <a:alphaModFix/>
          </a:blip>
          <a:stretch>
            <a:fillRect/>
          </a:stretch>
        </p:blipFill>
        <p:spPr>
          <a:xfrm>
            <a:off x="8746125" y="723687"/>
            <a:ext cx="1705725" cy="1705725"/>
          </a:xfrm>
          <a:prstGeom prst="rect">
            <a:avLst/>
          </a:prstGeom>
          <a:noFill/>
          <a:ln>
            <a:noFill/>
          </a:ln>
        </p:spPr>
      </p:pic>
      <p:sp>
        <p:nvSpPr>
          <p:cNvPr id="196" name="Google Shape;196;p22"/>
          <p:cNvSpPr txBox="1"/>
          <p:nvPr/>
        </p:nvSpPr>
        <p:spPr>
          <a:xfrm>
            <a:off x="2338000" y="3758425"/>
            <a:ext cx="4086900" cy="7128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2070"/>
              <a:buFont typeface="Courier New"/>
              <a:buChar char="o"/>
            </a:pPr>
            <a:r>
              <a:rPr lang="en-US" sz="1600" dirty="0">
                <a:solidFill>
                  <a:srgbClr val="435249"/>
                </a:solidFill>
              </a:rPr>
              <a:t>Very popular in Italy, Portugal, Morocco, &amp; Turkey</a:t>
            </a:r>
            <a:endParaRPr sz="1600" dirty="0">
              <a:solidFill>
                <a:srgbClr val="435249"/>
              </a:solidFill>
            </a:endParaRPr>
          </a:p>
          <a:p>
            <a:pPr marL="285750" marR="0" lvl="0" indent="-154305" algn="l" rtl="0">
              <a:lnSpc>
                <a:spcPct val="100000"/>
              </a:lnSpc>
              <a:spcBef>
                <a:spcPts val="0"/>
              </a:spcBef>
              <a:spcAft>
                <a:spcPts val="0"/>
              </a:spcAft>
              <a:buClr>
                <a:schemeClr val="accent1"/>
              </a:buClr>
              <a:buSzPts val="2070"/>
              <a:buFont typeface="Courier New"/>
              <a:buNone/>
            </a:pPr>
            <a:endParaRPr sz="1800" b="0" i="0" u="none" strike="noStrike" cap="none" dirty="0">
              <a:solidFill>
                <a:srgbClr val="262626"/>
              </a:solidFill>
              <a:latin typeface="Arial"/>
              <a:ea typeface="Arial"/>
              <a:cs typeface="Arial"/>
              <a:sym typeface="Arial"/>
            </a:endParaRPr>
          </a:p>
        </p:txBody>
      </p:sp>
      <p:sp>
        <p:nvSpPr>
          <p:cNvPr id="197" name="Google Shape;197;p22"/>
          <p:cNvSpPr txBox="1"/>
          <p:nvPr/>
        </p:nvSpPr>
        <p:spPr>
          <a:xfrm>
            <a:off x="3177950" y="4501988"/>
            <a:ext cx="3301800" cy="5754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2070"/>
              <a:buFont typeface="Courier New"/>
              <a:buChar char="o"/>
            </a:pPr>
            <a:r>
              <a:rPr lang="en-US" sz="1600">
                <a:solidFill>
                  <a:srgbClr val="435249"/>
                </a:solidFill>
              </a:rPr>
              <a:t>It’s a regular ingredient in Italian cuisine</a:t>
            </a:r>
            <a:endParaRPr sz="1600">
              <a:solidFill>
                <a:srgbClr val="435249"/>
              </a:solidFill>
            </a:endParaRPr>
          </a:p>
          <a:p>
            <a:pPr marL="285750" marR="0" lvl="0" indent="-154305" algn="l" rtl="0">
              <a:lnSpc>
                <a:spcPct val="100000"/>
              </a:lnSpc>
              <a:spcBef>
                <a:spcPts val="0"/>
              </a:spcBef>
              <a:spcAft>
                <a:spcPts val="0"/>
              </a:spcAft>
              <a:buClr>
                <a:schemeClr val="accent1"/>
              </a:buClr>
              <a:buSzPts val="2070"/>
              <a:buFont typeface="Courier New"/>
              <a:buNone/>
            </a:pPr>
            <a:endParaRPr sz="1800" b="0" i="0" u="none" strike="noStrike" cap="none">
              <a:solidFill>
                <a:srgbClr val="262626"/>
              </a:solidFill>
              <a:latin typeface="Arial"/>
              <a:ea typeface="Arial"/>
              <a:cs typeface="Arial"/>
              <a:sym typeface="Arial"/>
            </a:endParaRPr>
          </a:p>
        </p:txBody>
      </p:sp>
      <p:pic>
        <p:nvPicPr>
          <p:cNvPr id="198" name="Google Shape;198;p22"/>
          <p:cNvPicPr preferRelativeResize="0"/>
          <p:nvPr/>
        </p:nvPicPr>
        <p:blipFill>
          <a:blip r:embed="rId5">
            <a:alphaModFix/>
          </a:blip>
          <a:stretch>
            <a:fillRect/>
          </a:stretch>
        </p:blipFill>
        <p:spPr>
          <a:xfrm>
            <a:off x="618342" y="4502000"/>
            <a:ext cx="2559606" cy="1705750"/>
          </a:xfrm>
          <a:prstGeom prst="rect">
            <a:avLst/>
          </a:prstGeom>
          <a:noFill/>
          <a:ln>
            <a:noFill/>
          </a:ln>
        </p:spPr>
      </p:pic>
      <p:sp>
        <p:nvSpPr>
          <p:cNvPr id="199" name="Google Shape;199;p22"/>
          <p:cNvSpPr txBox="1"/>
          <p:nvPr/>
        </p:nvSpPr>
        <p:spPr>
          <a:xfrm>
            <a:off x="3177947" y="5305125"/>
            <a:ext cx="3246900" cy="7128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2070"/>
              <a:buFont typeface="Courier New"/>
              <a:buChar char="o"/>
            </a:pPr>
            <a:r>
              <a:rPr lang="en-US" sz="1600">
                <a:solidFill>
                  <a:srgbClr val="435249"/>
                </a:solidFill>
              </a:rPr>
              <a:t>It’s a common salad vegetable</a:t>
            </a:r>
            <a:endParaRPr sz="1600">
              <a:solidFill>
                <a:srgbClr val="435249"/>
              </a:solidFill>
            </a:endParaRPr>
          </a:p>
          <a:p>
            <a:pPr marL="285750" marR="0" lvl="0" indent="-154305" algn="l" rtl="0">
              <a:lnSpc>
                <a:spcPct val="100000"/>
              </a:lnSpc>
              <a:spcBef>
                <a:spcPts val="0"/>
              </a:spcBef>
              <a:spcAft>
                <a:spcPts val="0"/>
              </a:spcAft>
              <a:buClr>
                <a:schemeClr val="accent1"/>
              </a:buClr>
              <a:buSzPts val="2070"/>
              <a:buFont typeface="Courier New"/>
              <a:buNone/>
            </a:pPr>
            <a:endParaRPr sz="1800" b="0" i="0" u="none" strike="noStrike" cap="none">
              <a:solidFill>
                <a:srgbClr val="262626"/>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3"/>
          <p:cNvSpPr txBox="1">
            <a:spLocks noGrp="1"/>
          </p:cNvSpPr>
          <p:nvPr>
            <p:ph type="title"/>
          </p:nvPr>
        </p:nvSpPr>
        <p:spPr>
          <a:xfrm>
            <a:off x="3700725" y="884888"/>
            <a:ext cx="4150200" cy="1303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BB7265"/>
              </a:buClr>
              <a:buSzPct val="100000"/>
              <a:buFont typeface="Arial"/>
              <a:buNone/>
            </a:pPr>
            <a:r>
              <a:rPr lang="en-US">
                <a:solidFill>
                  <a:srgbClr val="BB7265"/>
                </a:solidFill>
                <a:latin typeface="Arial"/>
                <a:ea typeface="Arial"/>
                <a:cs typeface="Arial"/>
                <a:sym typeface="Arial"/>
              </a:rPr>
              <a:t>Types &amp; Fun Facts</a:t>
            </a:r>
            <a:endParaRPr>
              <a:solidFill>
                <a:srgbClr val="BB7265"/>
              </a:solidFill>
              <a:latin typeface="Arial"/>
              <a:ea typeface="Arial"/>
              <a:cs typeface="Arial"/>
              <a:sym typeface="Arial"/>
            </a:endParaRPr>
          </a:p>
        </p:txBody>
      </p:sp>
      <p:sp>
        <p:nvSpPr>
          <p:cNvPr id="206" name="Google Shape;206;p23"/>
          <p:cNvSpPr txBox="1"/>
          <p:nvPr/>
        </p:nvSpPr>
        <p:spPr>
          <a:xfrm>
            <a:off x="1715200" y="3734100"/>
            <a:ext cx="3737100" cy="852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3450"/>
              <a:buFont typeface="Arial"/>
              <a:buChar char="•"/>
            </a:pPr>
            <a:r>
              <a:rPr lang="en-US" sz="2000">
                <a:solidFill>
                  <a:srgbClr val="262626"/>
                </a:solidFill>
              </a:rPr>
              <a:t>The seeds can be used to make oil</a:t>
            </a:r>
            <a:endParaRPr/>
          </a:p>
        </p:txBody>
      </p:sp>
      <p:sp>
        <p:nvSpPr>
          <p:cNvPr id="207" name="Google Shape;207;p23"/>
          <p:cNvSpPr txBox="1"/>
          <p:nvPr/>
        </p:nvSpPr>
        <p:spPr>
          <a:xfrm>
            <a:off x="1715200" y="4775950"/>
            <a:ext cx="4040700" cy="9519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3450"/>
              <a:buFont typeface="Arial"/>
              <a:buChar char="•"/>
            </a:pPr>
            <a:r>
              <a:rPr lang="en-US" sz="2000">
                <a:solidFill>
                  <a:srgbClr val="262626"/>
                </a:solidFill>
              </a:rPr>
              <a:t>Baby arugula has a lighter flavor &amp; tender texture</a:t>
            </a:r>
            <a:endParaRPr/>
          </a:p>
        </p:txBody>
      </p:sp>
      <p:sp>
        <p:nvSpPr>
          <p:cNvPr id="208" name="Google Shape;208;p23"/>
          <p:cNvSpPr txBox="1"/>
          <p:nvPr/>
        </p:nvSpPr>
        <p:spPr>
          <a:xfrm>
            <a:off x="1715200" y="2592625"/>
            <a:ext cx="3737100" cy="9519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3450"/>
              <a:buFont typeface="Arial"/>
              <a:buChar char="•"/>
            </a:pPr>
            <a:r>
              <a:rPr lang="en-US" sz="2000">
                <a:solidFill>
                  <a:srgbClr val="262626"/>
                </a:solidFill>
              </a:rPr>
              <a:t>The leaves, stems, flowers, and seeds are all edible!</a:t>
            </a:r>
            <a:r>
              <a:rPr lang="en-US" sz="2000" b="0" i="0" u="none" strike="noStrike" cap="none">
                <a:solidFill>
                  <a:srgbClr val="262626"/>
                </a:solidFill>
                <a:latin typeface="Arial"/>
                <a:ea typeface="Arial"/>
                <a:cs typeface="Arial"/>
                <a:sym typeface="Arial"/>
              </a:rPr>
              <a:t> </a:t>
            </a:r>
            <a:endParaRPr/>
          </a:p>
        </p:txBody>
      </p:sp>
      <p:pic>
        <p:nvPicPr>
          <p:cNvPr id="209" name="Google Shape;209;p23"/>
          <p:cNvPicPr preferRelativeResize="0"/>
          <p:nvPr/>
        </p:nvPicPr>
        <p:blipFill>
          <a:blip r:embed="rId3">
            <a:alphaModFix/>
          </a:blip>
          <a:stretch>
            <a:fillRect/>
          </a:stretch>
        </p:blipFill>
        <p:spPr>
          <a:xfrm>
            <a:off x="5648075" y="2592625"/>
            <a:ext cx="5820501" cy="3356475"/>
          </a:xfrm>
          <a:prstGeom prst="rect">
            <a:avLst/>
          </a:prstGeom>
          <a:noFill/>
          <a:ln>
            <a:noFill/>
          </a:ln>
        </p:spPr>
      </p:pic>
      <p:pic>
        <p:nvPicPr>
          <p:cNvPr id="210" name="Google Shape;210;p23"/>
          <p:cNvPicPr preferRelativeResize="0"/>
          <p:nvPr/>
        </p:nvPicPr>
        <p:blipFill>
          <a:blip r:embed="rId4">
            <a:alphaModFix/>
          </a:blip>
          <a:stretch>
            <a:fillRect/>
          </a:stretch>
        </p:blipFill>
        <p:spPr>
          <a:xfrm>
            <a:off x="760050" y="709975"/>
            <a:ext cx="1653650" cy="1653649"/>
          </a:xfrm>
          <a:prstGeom prst="rect">
            <a:avLst/>
          </a:prstGeom>
          <a:noFill/>
          <a:ln>
            <a:noFill/>
          </a:ln>
        </p:spPr>
      </p:pic>
      <p:pic>
        <p:nvPicPr>
          <p:cNvPr id="211" name="Google Shape;211;p23"/>
          <p:cNvPicPr preferRelativeResize="0"/>
          <p:nvPr/>
        </p:nvPicPr>
        <p:blipFill>
          <a:blip r:embed="rId5">
            <a:alphaModFix/>
          </a:blip>
          <a:stretch>
            <a:fillRect/>
          </a:stretch>
        </p:blipFill>
        <p:spPr>
          <a:xfrm>
            <a:off x="9137950" y="671675"/>
            <a:ext cx="2330627" cy="1730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4"/>
          <p:cNvSpPr txBox="1">
            <a:spLocks noGrp="1"/>
          </p:cNvSpPr>
          <p:nvPr>
            <p:ph type="title"/>
          </p:nvPr>
        </p:nvSpPr>
        <p:spPr>
          <a:xfrm>
            <a:off x="3352799" y="1005189"/>
            <a:ext cx="5486400" cy="1020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BB7265"/>
              </a:buClr>
              <a:buSzPts val="4400"/>
              <a:buFont typeface="Arial"/>
              <a:buNone/>
            </a:pPr>
            <a:r>
              <a:rPr lang="en-US">
                <a:solidFill>
                  <a:srgbClr val="BB7265"/>
                </a:solidFill>
                <a:latin typeface="Arial"/>
                <a:ea typeface="Arial"/>
                <a:cs typeface="Arial"/>
                <a:sym typeface="Arial"/>
              </a:rPr>
              <a:t>From Field to Store</a:t>
            </a:r>
            <a:endParaRPr>
              <a:solidFill>
                <a:srgbClr val="BB7265"/>
              </a:solidFill>
              <a:latin typeface="Arial"/>
              <a:ea typeface="Arial"/>
              <a:cs typeface="Arial"/>
              <a:sym typeface="Arial"/>
            </a:endParaRPr>
          </a:p>
        </p:txBody>
      </p:sp>
      <p:pic>
        <p:nvPicPr>
          <p:cNvPr id="218" name="Google Shape;218;p24" descr="Tree of Life by ScaryHoboClown on DeviantArt"/>
          <p:cNvPicPr preferRelativeResize="0"/>
          <p:nvPr/>
        </p:nvPicPr>
        <p:blipFill rotWithShape="1">
          <a:blip r:embed="rId3">
            <a:alphaModFix/>
          </a:blip>
          <a:srcRect/>
          <a:stretch/>
        </p:blipFill>
        <p:spPr>
          <a:xfrm>
            <a:off x="6091237" y="3424237"/>
            <a:ext cx="9525" cy="9525"/>
          </a:xfrm>
          <a:prstGeom prst="rect">
            <a:avLst/>
          </a:prstGeom>
          <a:noFill/>
          <a:ln>
            <a:noFill/>
          </a:ln>
        </p:spPr>
      </p:pic>
      <p:pic>
        <p:nvPicPr>
          <p:cNvPr id="219" name="Google Shape;219;p24" descr="Free vector graphic: Market, Sign, Signage, Hanging - Free Image on Pixabay - 575842"/>
          <p:cNvPicPr preferRelativeResize="0"/>
          <p:nvPr/>
        </p:nvPicPr>
        <p:blipFill rotWithShape="1">
          <a:blip r:embed="rId4">
            <a:alphaModFix/>
          </a:blip>
          <a:srcRect/>
          <a:stretch/>
        </p:blipFill>
        <p:spPr>
          <a:xfrm>
            <a:off x="9321074" y="624708"/>
            <a:ext cx="1414134" cy="1781586"/>
          </a:xfrm>
          <a:prstGeom prst="rect">
            <a:avLst/>
          </a:prstGeom>
          <a:noFill/>
          <a:ln>
            <a:noFill/>
          </a:ln>
        </p:spPr>
      </p:pic>
      <p:pic>
        <p:nvPicPr>
          <p:cNvPr id="220" name="Google Shape;220;p24" descr="Free Vector Tree Illustration by superawesomevectors on DeviantArt"/>
          <p:cNvPicPr preferRelativeResize="0"/>
          <p:nvPr/>
        </p:nvPicPr>
        <p:blipFill rotWithShape="1">
          <a:blip r:embed="rId3">
            <a:alphaModFix/>
          </a:blip>
          <a:srcRect/>
          <a:stretch/>
        </p:blipFill>
        <p:spPr>
          <a:xfrm>
            <a:off x="6091237" y="3424237"/>
            <a:ext cx="9525" cy="9525"/>
          </a:xfrm>
          <a:prstGeom prst="rect">
            <a:avLst/>
          </a:prstGeom>
          <a:noFill/>
          <a:ln>
            <a:noFill/>
          </a:ln>
        </p:spPr>
      </p:pic>
      <p:pic>
        <p:nvPicPr>
          <p:cNvPr id="221" name="Google Shape;221;p24" descr="How well do you know arugula? There are two different varieties that make up this popular salad green, regular arugula and wild arugula. The differences between the two varieties are appearance, flavor profile, seed costs and the number of days it takes to grow." title="Church Brothers Farms Arugula 101">
            <a:hlinkClick r:id="rId5"/>
          </p:cNvPr>
          <p:cNvPicPr preferRelativeResize="0"/>
          <p:nvPr/>
        </p:nvPicPr>
        <p:blipFill>
          <a:blip r:embed="rId6">
            <a:alphaModFix/>
          </a:blip>
          <a:stretch>
            <a:fillRect/>
          </a:stretch>
        </p:blipFill>
        <p:spPr>
          <a:xfrm>
            <a:off x="4267200" y="2675806"/>
            <a:ext cx="4572000" cy="3429000"/>
          </a:xfrm>
          <a:prstGeom prst="rect">
            <a:avLst/>
          </a:prstGeom>
          <a:noFill/>
          <a:ln>
            <a:noFill/>
          </a:ln>
        </p:spPr>
      </p:pic>
      <p:sp>
        <p:nvSpPr>
          <p:cNvPr id="222" name="Google Shape;222;p24"/>
          <p:cNvSpPr txBox="1"/>
          <p:nvPr/>
        </p:nvSpPr>
        <p:spPr>
          <a:xfrm>
            <a:off x="1647163" y="3057175"/>
            <a:ext cx="2330400" cy="1169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Garamond"/>
              <a:buChar char="●"/>
            </a:pPr>
            <a:r>
              <a:rPr lang="en-US" sz="1600">
                <a:latin typeface="Garamond"/>
                <a:ea typeface="Garamond"/>
                <a:cs typeface="Garamond"/>
                <a:sym typeface="Garamond"/>
              </a:rPr>
              <a:t>Watch this 2 min video to see how arugula is harvested on a California farm</a:t>
            </a:r>
            <a:endParaRPr sz="1600">
              <a:latin typeface="Garamond"/>
              <a:ea typeface="Garamond"/>
              <a:cs typeface="Garamond"/>
              <a:sym typeface="Garamond"/>
            </a:endParaRPr>
          </a:p>
        </p:txBody>
      </p:sp>
      <p:sp>
        <p:nvSpPr>
          <p:cNvPr id="223" name="Google Shape;223;p24"/>
          <p:cNvSpPr txBox="1"/>
          <p:nvPr/>
        </p:nvSpPr>
        <p:spPr>
          <a:xfrm>
            <a:off x="8841025" y="3338100"/>
            <a:ext cx="209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aramond"/>
              <a:ea typeface="Garamond"/>
              <a:cs typeface="Garamond"/>
              <a:sym typeface="Garamond"/>
            </a:endParaRPr>
          </a:p>
        </p:txBody>
      </p:sp>
      <p:pic>
        <p:nvPicPr>
          <p:cNvPr id="224" name="Google Shape;224;p24"/>
          <p:cNvPicPr preferRelativeResize="0"/>
          <p:nvPr/>
        </p:nvPicPr>
        <p:blipFill>
          <a:blip r:embed="rId7">
            <a:alphaModFix/>
          </a:blip>
          <a:stretch>
            <a:fillRect/>
          </a:stretch>
        </p:blipFill>
        <p:spPr>
          <a:xfrm>
            <a:off x="1091771" y="1005200"/>
            <a:ext cx="2373504" cy="102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5"/>
          <p:cNvSpPr txBox="1">
            <a:spLocks noGrp="1"/>
          </p:cNvSpPr>
          <p:nvPr>
            <p:ph type="title"/>
          </p:nvPr>
        </p:nvSpPr>
        <p:spPr>
          <a:xfrm>
            <a:off x="2524483" y="936016"/>
            <a:ext cx="6308700" cy="1303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B7265"/>
              </a:buClr>
              <a:buSzPts val="4400"/>
              <a:buFont typeface="Arial"/>
              <a:buNone/>
            </a:pPr>
            <a:r>
              <a:rPr lang="en-US">
                <a:solidFill>
                  <a:srgbClr val="BB7265"/>
                </a:solidFill>
                <a:latin typeface="Arial"/>
                <a:ea typeface="Arial"/>
                <a:cs typeface="Arial"/>
                <a:sym typeface="Arial"/>
              </a:rPr>
              <a:t>How to Pick Them</a:t>
            </a:r>
            <a:endParaRPr>
              <a:solidFill>
                <a:srgbClr val="BB7265"/>
              </a:solidFill>
              <a:latin typeface="Arial"/>
              <a:ea typeface="Arial"/>
              <a:cs typeface="Arial"/>
              <a:sym typeface="Arial"/>
            </a:endParaRPr>
          </a:p>
        </p:txBody>
      </p:sp>
      <p:pic>
        <p:nvPicPr>
          <p:cNvPr id="231" name="Google Shape;231;p25" descr="Article: What would you look for in a potential hire? — People Matters"/>
          <p:cNvPicPr preferRelativeResize="0">
            <a:picLocks noGrp="1"/>
          </p:cNvPicPr>
          <p:nvPr>
            <p:ph type="body" idx="1"/>
          </p:nvPr>
        </p:nvPicPr>
        <p:blipFill rotWithShape="1">
          <a:blip r:embed="rId3">
            <a:alphaModFix/>
          </a:blip>
          <a:srcRect/>
          <a:stretch/>
        </p:blipFill>
        <p:spPr>
          <a:xfrm>
            <a:off x="8953935" y="871819"/>
            <a:ext cx="2546400" cy="1432200"/>
          </a:xfrm>
          <a:prstGeom prst="rect">
            <a:avLst/>
          </a:prstGeom>
          <a:noFill/>
          <a:ln>
            <a:noFill/>
          </a:ln>
        </p:spPr>
      </p:pic>
      <p:sp>
        <p:nvSpPr>
          <p:cNvPr id="232" name="Google Shape;232;p25"/>
          <p:cNvSpPr txBox="1"/>
          <p:nvPr/>
        </p:nvSpPr>
        <p:spPr>
          <a:xfrm>
            <a:off x="4950925" y="2535475"/>
            <a:ext cx="6549300" cy="594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2070"/>
              <a:buFont typeface="Arial"/>
              <a:buChar char="❖"/>
            </a:pPr>
            <a:r>
              <a:rPr lang="en-US" sz="1800" b="0" i="0" u="none" strike="noStrike" cap="none">
                <a:solidFill>
                  <a:schemeClr val="dk1"/>
                </a:solidFill>
                <a:latin typeface="Arial"/>
                <a:ea typeface="Arial"/>
                <a:cs typeface="Arial"/>
                <a:sym typeface="Arial"/>
              </a:rPr>
              <a:t>Look for bright green </a:t>
            </a:r>
            <a:r>
              <a:rPr lang="en-US" sz="1800">
                <a:solidFill>
                  <a:schemeClr val="dk1"/>
                </a:solidFill>
              </a:rPr>
              <a:t>crisp leaves, not yellow or limp ones</a:t>
            </a:r>
            <a:endParaRPr sz="1400" b="0" i="0" u="none" strike="noStrike" cap="none">
              <a:solidFill>
                <a:srgbClr val="262626"/>
              </a:solidFill>
              <a:latin typeface="Poppins"/>
              <a:ea typeface="Poppins"/>
              <a:cs typeface="Poppins"/>
              <a:sym typeface="Poppins"/>
            </a:endParaRPr>
          </a:p>
          <a:p>
            <a:pPr marL="742950" marR="0" lvl="1" indent="-139700" algn="l" rtl="0">
              <a:lnSpc>
                <a:spcPct val="100000"/>
              </a:lnSpc>
              <a:spcBef>
                <a:spcPts val="1000"/>
              </a:spcBef>
              <a:spcAft>
                <a:spcPts val="0"/>
              </a:spcAft>
              <a:buClr>
                <a:schemeClr val="accent1"/>
              </a:buClr>
              <a:buSzPts val="2300"/>
              <a:buFont typeface="Noto Sans Symbols"/>
              <a:buNone/>
            </a:pPr>
            <a:endParaRPr sz="2000" b="0" i="0" u="none" strike="noStrike" cap="none">
              <a:solidFill>
                <a:srgbClr val="262626"/>
              </a:solidFill>
              <a:latin typeface="Poppins"/>
              <a:ea typeface="Poppins"/>
              <a:cs typeface="Poppins"/>
              <a:sym typeface="Poppins"/>
            </a:endParaRPr>
          </a:p>
          <a:p>
            <a:pPr marL="285750" marR="0" lvl="0" indent="-110490" algn="l" rtl="0">
              <a:lnSpc>
                <a:spcPct val="100000"/>
              </a:lnSpc>
              <a:spcBef>
                <a:spcPts val="1080"/>
              </a:spcBef>
              <a:spcAft>
                <a:spcPts val="0"/>
              </a:spcAft>
              <a:buClr>
                <a:schemeClr val="accent1"/>
              </a:buClr>
              <a:buSzPts val="2760"/>
              <a:buFont typeface="Noto Sans Symbols"/>
              <a:buNone/>
            </a:pPr>
            <a:endParaRPr sz="2400" b="0" i="0" u="none" strike="noStrike" cap="none">
              <a:solidFill>
                <a:srgbClr val="262626"/>
              </a:solidFill>
              <a:latin typeface="Poppins"/>
              <a:ea typeface="Poppins"/>
              <a:cs typeface="Poppins"/>
              <a:sym typeface="Poppins"/>
            </a:endParaRPr>
          </a:p>
        </p:txBody>
      </p:sp>
      <p:sp>
        <p:nvSpPr>
          <p:cNvPr id="233" name="Google Shape;233;p25"/>
          <p:cNvSpPr txBox="1"/>
          <p:nvPr/>
        </p:nvSpPr>
        <p:spPr>
          <a:xfrm>
            <a:off x="4950925" y="3311938"/>
            <a:ext cx="4837800" cy="594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2070"/>
              <a:buFont typeface="Arial"/>
              <a:buChar char="❖"/>
            </a:pPr>
            <a:r>
              <a:rPr lang="en-US" sz="1800" b="0" i="0" u="none" strike="noStrike" cap="none">
                <a:solidFill>
                  <a:srgbClr val="262626"/>
                </a:solidFill>
                <a:latin typeface="Arial"/>
                <a:ea typeface="Arial"/>
                <a:cs typeface="Arial"/>
                <a:sym typeface="Arial"/>
              </a:rPr>
              <a:t>Feel for </a:t>
            </a:r>
            <a:r>
              <a:rPr lang="en-US" sz="1800">
                <a:solidFill>
                  <a:srgbClr val="262626"/>
                </a:solidFill>
              </a:rPr>
              <a:t>dry tender leaves, not mushy</a:t>
            </a:r>
            <a:endParaRPr sz="1400" b="0" i="0" u="none" strike="noStrike" cap="none">
              <a:solidFill>
                <a:srgbClr val="000000"/>
              </a:solidFill>
              <a:latin typeface="Arial"/>
              <a:ea typeface="Arial"/>
              <a:cs typeface="Arial"/>
              <a:sym typeface="Arial"/>
            </a:endParaRPr>
          </a:p>
          <a:p>
            <a:pPr marL="742950" marR="0" lvl="1" indent="-183515" algn="l" rtl="0">
              <a:lnSpc>
                <a:spcPct val="100000"/>
              </a:lnSpc>
              <a:spcBef>
                <a:spcPts val="880"/>
              </a:spcBef>
              <a:spcAft>
                <a:spcPts val="0"/>
              </a:spcAft>
              <a:buClr>
                <a:schemeClr val="accent1"/>
              </a:buClr>
              <a:buSzPts val="1610"/>
              <a:buFont typeface="Noto Sans Symbols"/>
              <a:buNone/>
            </a:pPr>
            <a:endParaRPr sz="1400" b="0" i="0" u="none" strike="noStrike" cap="none">
              <a:solidFill>
                <a:srgbClr val="262626"/>
              </a:solidFill>
              <a:latin typeface="Poppins"/>
              <a:ea typeface="Poppins"/>
              <a:cs typeface="Poppins"/>
              <a:sym typeface="Poppins"/>
            </a:endParaRPr>
          </a:p>
          <a:p>
            <a:pPr marL="742950" marR="0" lvl="1" indent="-139700" algn="l" rtl="0">
              <a:lnSpc>
                <a:spcPct val="100000"/>
              </a:lnSpc>
              <a:spcBef>
                <a:spcPts val="1000"/>
              </a:spcBef>
              <a:spcAft>
                <a:spcPts val="0"/>
              </a:spcAft>
              <a:buClr>
                <a:schemeClr val="accent1"/>
              </a:buClr>
              <a:buSzPts val="2300"/>
              <a:buFont typeface="Noto Sans Symbols"/>
              <a:buNone/>
            </a:pPr>
            <a:endParaRPr sz="2000" b="0" i="0" u="none" strike="noStrike" cap="none">
              <a:solidFill>
                <a:srgbClr val="262626"/>
              </a:solidFill>
              <a:latin typeface="Poppins"/>
              <a:ea typeface="Poppins"/>
              <a:cs typeface="Poppins"/>
              <a:sym typeface="Poppins"/>
            </a:endParaRPr>
          </a:p>
          <a:p>
            <a:pPr marL="0" marR="0" lvl="0" indent="0" algn="l" rtl="0">
              <a:lnSpc>
                <a:spcPct val="100000"/>
              </a:lnSpc>
              <a:spcBef>
                <a:spcPts val="1080"/>
              </a:spcBef>
              <a:spcAft>
                <a:spcPts val="0"/>
              </a:spcAft>
              <a:buClr>
                <a:schemeClr val="accent1"/>
              </a:buClr>
              <a:buSzPts val="2760"/>
              <a:buFont typeface="Arial"/>
              <a:buNone/>
            </a:pPr>
            <a:endParaRPr sz="2400" b="0" i="0" u="none" strike="noStrike" cap="none">
              <a:solidFill>
                <a:srgbClr val="262626"/>
              </a:solidFill>
              <a:latin typeface="Poppins"/>
              <a:ea typeface="Poppins"/>
              <a:cs typeface="Poppins"/>
              <a:sym typeface="Poppins"/>
            </a:endParaRPr>
          </a:p>
        </p:txBody>
      </p:sp>
      <p:sp>
        <p:nvSpPr>
          <p:cNvPr id="234" name="Google Shape;234;p25"/>
          <p:cNvSpPr txBox="1"/>
          <p:nvPr/>
        </p:nvSpPr>
        <p:spPr>
          <a:xfrm>
            <a:off x="1215325" y="5414850"/>
            <a:ext cx="3735600" cy="594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2070"/>
              <a:buFont typeface="Arial"/>
              <a:buChar char="❖"/>
            </a:pPr>
            <a:r>
              <a:rPr lang="en-US" sz="1800" b="0" i="0" u="none" strike="noStrike" cap="none">
                <a:solidFill>
                  <a:srgbClr val="262626"/>
                </a:solidFill>
                <a:latin typeface="Arial"/>
                <a:ea typeface="Arial"/>
                <a:cs typeface="Arial"/>
                <a:sym typeface="Arial"/>
              </a:rPr>
              <a:t>Taste is </a:t>
            </a:r>
            <a:r>
              <a:rPr lang="en-US" sz="1800">
                <a:solidFill>
                  <a:srgbClr val="262626"/>
                </a:solidFill>
              </a:rPr>
              <a:t>peppery &amp; mustardy</a:t>
            </a:r>
            <a:endParaRPr sz="1800" b="0" i="0" u="none" strike="noStrike" cap="none">
              <a:solidFill>
                <a:srgbClr val="262626"/>
              </a:solidFill>
              <a:latin typeface="Arial"/>
              <a:ea typeface="Arial"/>
              <a:cs typeface="Arial"/>
              <a:sym typeface="Arial"/>
            </a:endParaRPr>
          </a:p>
          <a:p>
            <a:pPr marL="742950" marR="0" lvl="1" indent="-183515" algn="l" rtl="0">
              <a:lnSpc>
                <a:spcPct val="100000"/>
              </a:lnSpc>
              <a:spcBef>
                <a:spcPts val="880"/>
              </a:spcBef>
              <a:spcAft>
                <a:spcPts val="0"/>
              </a:spcAft>
              <a:buClr>
                <a:schemeClr val="accent1"/>
              </a:buClr>
              <a:buSzPts val="1610"/>
              <a:buFont typeface="Noto Sans Symbols"/>
              <a:buNone/>
            </a:pPr>
            <a:endParaRPr sz="1400" b="0" i="0" u="none" strike="noStrike" cap="none">
              <a:solidFill>
                <a:srgbClr val="262626"/>
              </a:solidFill>
              <a:latin typeface="Poppins"/>
              <a:ea typeface="Poppins"/>
              <a:cs typeface="Poppins"/>
              <a:sym typeface="Poppins"/>
            </a:endParaRPr>
          </a:p>
          <a:p>
            <a:pPr marL="742950" marR="0" lvl="1" indent="-139700" algn="l" rtl="0">
              <a:lnSpc>
                <a:spcPct val="100000"/>
              </a:lnSpc>
              <a:spcBef>
                <a:spcPts val="1000"/>
              </a:spcBef>
              <a:spcAft>
                <a:spcPts val="0"/>
              </a:spcAft>
              <a:buClr>
                <a:schemeClr val="accent1"/>
              </a:buClr>
              <a:buSzPts val="2300"/>
              <a:buFont typeface="Noto Sans Symbols"/>
              <a:buNone/>
            </a:pPr>
            <a:endParaRPr sz="2000" b="0" i="0" u="none" strike="noStrike" cap="none">
              <a:solidFill>
                <a:srgbClr val="262626"/>
              </a:solidFill>
              <a:latin typeface="Poppins"/>
              <a:ea typeface="Poppins"/>
              <a:cs typeface="Poppins"/>
              <a:sym typeface="Poppins"/>
            </a:endParaRPr>
          </a:p>
          <a:p>
            <a:pPr marL="0" marR="0" lvl="0" indent="0" algn="l" rtl="0">
              <a:lnSpc>
                <a:spcPct val="100000"/>
              </a:lnSpc>
              <a:spcBef>
                <a:spcPts val="1080"/>
              </a:spcBef>
              <a:spcAft>
                <a:spcPts val="0"/>
              </a:spcAft>
              <a:buClr>
                <a:schemeClr val="accent1"/>
              </a:buClr>
              <a:buSzPts val="2760"/>
              <a:buFont typeface="Arial"/>
              <a:buNone/>
            </a:pPr>
            <a:endParaRPr sz="2400" b="0" i="0" u="none" strike="noStrike" cap="none">
              <a:solidFill>
                <a:srgbClr val="262626"/>
              </a:solidFill>
              <a:latin typeface="Poppins"/>
              <a:ea typeface="Poppins"/>
              <a:cs typeface="Poppins"/>
              <a:sym typeface="Poppins"/>
            </a:endParaRPr>
          </a:p>
        </p:txBody>
      </p:sp>
      <p:sp>
        <p:nvSpPr>
          <p:cNvPr id="235" name="Google Shape;235;p25"/>
          <p:cNvSpPr txBox="1"/>
          <p:nvPr/>
        </p:nvSpPr>
        <p:spPr>
          <a:xfrm>
            <a:off x="4950925" y="4019363"/>
            <a:ext cx="4011300" cy="3729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2070"/>
              <a:buFont typeface="Arial"/>
              <a:buChar char="❖"/>
            </a:pPr>
            <a:r>
              <a:rPr lang="en-US" sz="1800" b="0" i="0" u="none" strike="noStrike" cap="none">
                <a:solidFill>
                  <a:srgbClr val="262626"/>
                </a:solidFill>
                <a:latin typeface="Arial"/>
                <a:ea typeface="Arial"/>
                <a:cs typeface="Arial"/>
                <a:sym typeface="Arial"/>
              </a:rPr>
              <a:t>Smell for </a:t>
            </a:r>
            <a:r>
              <a:rPr lang="en-US" sz="1800">
                <a:solidFill>
                  <a:srgbClr val="262626"/>
                </a:solidFill>
              </a:rPr>
              <a:t>spicy, nutty freshness</a:t>
            </a:r>
            <a:endParaRPr sz="1800" b="0" i="0" u="none" strike="noStrike" cap="none">
              <a:solidFill>
                <a:srgbClr val="262626"/>
              </a:solidFill>
              <a:latin typeface="Arial"/>
              <a:ea typeface="Arial"/>
              <a:cs typeface="Arial"/>
              <a:sym typeface="Arial"/>
            </a:endParaRPr>
          </a:p>
          <a:p>
            <a:pPr marL="742950" marR="0" lvl="1" indent="-183515" algn="l" rtl="0">
              <a:lnSpc>
                <a:spcPct val="100000"/>
              </a:lnSpc>
              <a:spcBef>
                <a:spcPts val="880"/>
              </a:spcBef>
              <a:spcAft>
                <a:spcPts val="0"/>
              </a:spcAft>
              <a:buClr>
                <a:schemeClr val="accent1"/>
              </a:buClr>
              <a:buSzPts val="1610"/>
              <a:buFont typeface="Noto Sans Symbols"/>
              <a:buNone/>
            </a:pPr>
            <a:endParaRPr sz="1400" b="0" i="0" u="none" strike="noStrike" cap="none">
              <a:solidFill>
                <a:srgbClr val="262626"/>
              </a:solidFill>
              <a:latin typeface="Poppins"/>
              <a:ea typeface="Poppins"/>
              <a:cs typeface="Poppins"/>
              <a:sym typeface="Poppins"/>
            </a:endParaRPr>
          </a:p>
          <a:p>
            <a:pPr marL="742950" marR="0" lvl="1" indent="-139700" algn="l" rtl="0">
              <a:lnSpc>
                <a:spcPct val="100000"/>
              </a:lnSpc>
              <a:spcBef>
                <a:spcPts val="1000"/>
              </a:spcBef>
              <a:spcAft>
                <a:spcPts val="0"/>
              </a:spcAft>
              <a:buClr>
                <a:schemeClr val="accent1"/>
              </a:buClr>
              <a:buSzPts val="2300"/>
              <a:buFont typeface="Noto Sans Symbols"/>
              <a:buNone/>
            </a:pPr>
            <a:endParaRPr sz="2000" b="0" i="0" u="none" strike="noStrike" cap="none">
              <a:solidFill>
                <a:srgbClr val="262626"/>
              </a:solidFill>
              <a:latin typeface="Poppins"/>
              <a:ea typeface="Poppins"/>
              <a:cs typeface="Poppins"/>
              <a:sym typeface="Poppins"/>
            </a:endParaRPr>
          </a:p>
          <a:p>
            <a:pPr marL="0" marR="0" lvl="0" indent="0" algn="l" rtl="0">
              <a:lnSpc>
                <a:spcPct val="100000"/>
              </a:lnSpc>
              <a:spcBef>
                <a:spcPts val="1080"/>
              </a:spcBef>
              <a:spcAft>
                <a:spcPts val="0"/>
              </a:spcAft>
              <a:buClr>
                <a:schemeClr val="accent1"/>
              </a:buClr>
              <a:buSzPts val="2760"/>
              <a:buFont typeface="Arial"/>
              <a:buNone/>
            </a:pPr>
            <a:endParaRPr sz="2400" b="0" i="0" u="none" strike="noStrike" cap="none">
              <a:solidFill>
                <a:srgbClr val="262626"/>
              </a:solidFill>
              <a:latin typeface="Poppins"/>
              <a:ea typeface="Poppins"/>
              <a:cs typeface="Poppins"/>
              <a:sym typeface="Poppins"/>
            </a:endParaRPr>
          </a:p>
        </p:txBody>
      </p:sp>
      <p:pic>
        <p:nvPicPr>
          <p:cNvPr id="236" name="Google Shape;236;p25"/>
          <p:cNvPicPr preferRelativeResize="0"/>
          <p:nvPr/>
        </p:nvPicPr>
        <p:blipFill>
          <a:blip r:embed="rId4">
            <a:alphaModFix/>
          </a:blip>
          <a:stretch>
            <a:fillRect/>
          </a:stretch>
        </p:blipFill>
        <p:spPr>
          <a:xfrm>
            <a:off x="757726" y="2454185"/>
            <a:ext cx="3999460" cy="2664640"/>
          </a:xfrm>
          <a:prstGeom prst="rect">
            <a:avLst/>
          </a:prstGeom>
          <a:noFill/>
          <a:ln>
            <a:noFill/>
          </a:ln>
        </p:spPr>
      </p:pic>
      <p:pic>
        <p:nvPicPr>
          <p:cNvPr id="237" name="Google Shape;237;p25"/>
          <p:cNvPicPr preferRelativeResize="0"/>
          <p:nvPr/>
        </p:nvPicPr>
        <p:blipFill>
          <a:blip r:embed="rId5">
            <a:alphaModFix/>
          </a:blip>
          <a:stretch>
            <a:fillRect/>
          </a:stretch>
        </p:blipFill>
        <p:spPr>
          <a:xfrm>
            <a:off x="6600450" y="4594150"/>
            <a:ext cx="2653836" cy="1585677"/>
          </a:xfrm>
          <a:prstGeom prst="rect">
            <a:avLst/>
          </a:prstGeom>
          <a:noFill/>
          <a:ln>
            <a:noFill/>
          </a:ln>
        </p:spPr>
      </p:pic>
      <p:pic>
        <p:nvPicPr>
          <p:cNvPr id="238" name="Google Shape;238;p25"/>
          <p:cNvPicPr preferRelativeResize="0"/>
          <p:nvPr/>
        </p:nvPicPr>
        <p:blipFill>
          <a:blip r:embed="rId6">
            <a:alphaModFix/>
          </a:blip>
          <a:stretch>
            <a:fillRect/>
          </a:stretch>
        </p:blipFill>
        <p:spPr>
          <a:xfrm>
            <a:off x="9417061" y="3131850"/>
            <a:ext cx="2091900" cy="2091900"/>
          </a:xfrm>
          <a:prstGeom prst="rect">
            <a:avLst/>
          </a:prstGeom>
          <a:noFill/>
          <a:ln>
            <a:noFill/>
          </a:ln>
        </p:spPr>
      </p:pic>
      <p:pic>
        <p:nvPicPr>
          <p:cNvPr id="239" name="Google Shape;239;p25"/>
          <p:cNvPicPr preferRelativeResize="0"/>
          <p:nvPr/>
        </p:nvPicPr>
        <p:blipFill>
          <a:blip r:embed="rId7">
            <a:alphaModFix/>
          </a:blip>
          <a:stretch>
            <a:fillRect/>
          </a:stretch>
        </p:blipFill>
        <p:spPr>
          <a:xfrm>
            <a:off x="4797200" y="4505363"/>
            <a:ext cx="1763250" cy="1763250"/>
          </a:xfrm>
          <a:prstGeom prst="rect">
            <a:avLst/>
          </a:prstGeom>
          <a:noFill/>
          <a:ln>
            <a:noFill/>
          </a:ln>
        </p:spPr>
      </p:pic>
      <p:pic>
        <p:nvPicPr>
          <p:cNvPr id="240" name="Google Shape;240;p25"/>
          <p:cNvPicPr preferRelativeResize="0"/>
          <p:nvPr/>
        </p:nvPicPr>
        <p:blipFill>
          <a:blip r:embed="rId8">
            <a:alphaModFix/>
          </a:blip>
          <a:stretch>
            <a:fillRect/>
          </a:stretch>
        </p:blipFill>
        <p:spPr>
          <a:xfrm>
            <a:off x="1215325" y="737975"/>
            <a:ext cx="1699900" cy="1699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6"/>
          <p:cNvSpPr txBox="1">
            <a:spLocks noGrp="1"/>
          </p:cNvSpPr>
          <p:nvPr>
            <p:ph type="title"/>
          </p:nvPr>
        </p:nvSpPr>
        <p:spPr>
          <a:xfrm>
            <a:off x="1576075" y="829925"/>
            <a:ext cx="7092000" cy="1483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BB7265"/>
              </a:buClr>
              <a:buSzPts val="4400"/>
              <a:buFont typeface="Arial"/>
              <a:buNone/>
            </a:pPr>
            <a:r>
              <a:rPr lang="en-US" dirty="0">
                <a:solidFill>
                  <a:srgbClr val="BB7265"/>
                </a:solidFill>
                <a:latin typeface="Arial"/>
                <a:ea typeface="Arial"/>
                <a:cs typeface="Arial"/>
                <a:sym typeface="Arial"/>
              </a:rPr>
              <a:t>How to Store, Wash, &amp; Eat Arugula</a:t>
            </a:r>
            <a:endParaRPr dirty="0">
              <a:solidFill>
                <a:srgbClr val="BB7265"/>
              </a:solidFill>
              <a:latin typeface="Arial"/>
              <a:ea typeface="Arial"/>
              <a:cs typeface="Arial"/>
              <a:sym typeface="Arial"/>
            </a:endParaRPr>
          </a:p>
        </p:txBody>
      </p:sp>
      <p:sp>
        <p:nvSpPr>
          <p:cNvPr id="247" name="Google Shape;247;p26"/>
          <p:cNvSpPr txBox="1">
            <a:spLocks noGrp="1"/>
          </p:cNvSpPr>
          <p:nvPr>
            <p:ph type="body" idx="1"/>
          </p:nvPr>
        </p:nvSpPr>
        <p:spPr>
          <a:xfrm>
            <a:off x="2574000" y="2490000"/>
            <a:ext cx="7374900" cy="1268400"/>
          </a:xfrm>
          <a:prstGeom prst="rect">
            <a:avLst/>
          </a:prstGeom>
          <a:noFill/>
          <a:ln>
            <a:noFill/>
          </a:ln>
        </p:spPr>
        <p:txBody>
          <a:bodyPr spcFirstLastPara="1" wrap="square" lIns="91425" tIns="45700" rIns="91425" bIns="45700" anchor="t" anchorCtr="0">
            <a:noAutofit/>
          </a:bodyPr>
          <a:lstStyle/>
          <a:p>
            <a:pPr marL="285750" lvl="0" indent="-268605" algn="l" rtl="0">
              <a:lnSpc>
                <a:spcPct val="115000"/>
              </a:lnSpc>
              <a:spcBef>
                <a:spcPts val="0"/>
              </a:spcBef>
              <a:spcAft>
                <a:spcPts val="0"/>
              </a:spcAft>
              <a:buSzPts val="1800"/>
              <a:buChar char="•"/>
            </a:pPr>
            <a:r>
              <a:rPr lang="en-US" sz="1800" dirty="0">
                <a:solidFill>
                  <a:srgbClr val="435249"/>
                </a:solidFill>
                <a:latin typeface="Arial"/>
                <a:ea typeface="Arial"/>
                <a:cs typeface="Arial"/>
                <a:sym typeface="Arial"/>
              </a:rPr>
              <a:t>Arugula leaves can go bad quickly</a:t>
            </a:r>
            <a:endParaRPr sz="1800" dirty="0">
              <a:solidFill>
                <a:srgbClr val="435249"/>
              </a:solidFill>
              <a:latin typeface="Arial"/>
              <a:ea typeface="Arial"/>
              <a:cs typeface="Arial"/>
              <a:sym typeface="Arial"/>
            </a:endParaRPr>
          </a:p>
          <a:p>
            <a:pPr marL="285750" lvl="0" indent="-268605" algn="l" rtl="0">
              <a:lnSpc>
                <a:spcPct val="115000"/>
              </a:lnSpc>
              <a:spcBef>
                <a:spcPts val="0"/>
              </a:spcBef>
              <a:spcAft>
                <a:spcPts val="0"/>
              </a:spcAft>
              <a:buSzPts val="1800"/>
              <a:buFont typeface="Arial"/>
              <a:buChar char="•"/>
            </a:pPr>
            <a:r>
              <a:rPr lang="en-US" sz="1800" dirty="0">
                <a:solidFill>
                  <a:srgbClr val="435249"/>
                </a:solidFill>
                <a:latin typeface="Arial"/>
                <a:ea typeface="Arial"/>
                <a:cs typeface="Arial"/>
                <a:sym typeface="Arial"/>
              </a:rPr>
              <a:t>Refrigerate it for up to 3-5 days</a:t>
            </a:r>
            <a:endParaRPr sz="1800" dirty="0">
              <a:solidFill>
                <a:srgbClr val="435249"/>
              </a:solidFill>
              <a:latin typeface="Arial"/>
              <a:ea typeface="Arial"/>
              <a:cs typeface="Arial"/>
              <a:sym typeface="Arial"/>
            </a:endParaRPr>
          </a:p>
          <a:p>
            <a:pPr marL="285750" lvl="0" indent="-268605" algn="l" rtl="0">
              <a:lnSpc>
                <a:spcPct val="115000"/>
              </a:lnSpc>
              <a:spcBef>
                <a:spcPts val="0"/>
              </a:spcBef>
              <a:spcAft>
                <a:spcPts val="0"/>
              </a:spcAft>
              <a:buSzPts val="1800"/>
              <a:buFont typeface="Arial"/>
              <a:buChar char="•"/>
            </a:pPr>
            <a:r>
              <a:rPr lang="en-US" sz="1800" dirty="0">
                <a:solidFill>
                  <a:srgbClr val="435249"/>
                </a:solidFill>
                <a:latin typeface="Arial"/>
                <a:ea typeface="Arial"/>
                <a:cs typeface="Arial"/>
                <a:sym typeface="Arial"/>
              </a:rPr>
              <a:t>Wash when ready to use</a:t>
            </a:r>
            <a:endParaRPr sz="1800" dirty="0">
              <a:solidFill>
                <a:srgbClr val="435249"/>
              </a:solidFill>
              <a:latin typeface="Arial"/>
              <a:ea typeface="Arial"/>
              <a:cs typeface="Arial"/>
              <a:sym typeface="Arial"/>
            </a:endParaRPr>
          </a:p>
          <a:p>
            <a:pPr marL="285750" lvl="0" indent="-268605" algn="l" rtl="0">
              <a:lnSpc>
                <a:spcPct val="115000"/>
              </a:lnSpc>
              <a:spcBef>
                <a:spcPts val="0"/>
              </a:spcBef>
              <a:spcAft>
                <a:spcPts val="0"/>
              </a:spcAft>
              <a:buSzPts val="1800"/>
              <a:buChar char="•"/>
            </a:pPr>
            <a:r>
              <a:rPr lang="en-US" sz="1800" dirty="0">
                <a:solidFill>
                  <a:srgbClr val="435249"/>
                </a:solidFill>
                <a:latin typeface="Arial"/>
                <a:ea typeface="Arial"/>
                <a:cs typeface="Arial"/>
                <a:sym typeface="Arial"/>
              </a:rPr>
              <a:t>Consider freezing arugula leaves if not eaten right away</a:t>
            </a:r>
            <a:endParaRPr dirty="0">
              <a:solidFill>
                <a:srgbClr val="435249"/>
              </a:solidFill>
            </a:endParaRPr>
          </a:p>
          <a:p>
            <a:pPr marL="285750" lvl="0" indent="-154305" algn="l" rtl="0">
              <a:lnSpc>
                <a:spcPct val="100000"/>
              </a:lnSpc>
              <a:spcBef>
                <a:spcPts val="0"/>
              </a:spcBef>
              <a:spcAft>
                <a:spcPts val="0"/>
              </a:spcAft>
              <a:buSzPts val="1800"/>
              <a:buNone/>
            </a:pPr>
            <a:endParaRPr sz="1800" dirty="0">
              <a:latin typeface="Arial"/>
              <a:ea typeface="Arial"/>
              <a:cs typeface="Arial"/>
              <a:sym typeface="Arial"/>
            </a:endParaRPr>
          </a:p>
          <a:p>
            <a:pPr marL="285750" lvl="0" indent="-154305" algn="l" rtl="0">
              <a:lnSpc>
                <a:spcPct val="100000"/>
              </a:lnSpc>
              <a:spcBef>
                <a:spcPts val="960"/>
              </a:spcBef>
              <a:spcAft>
                <a:spcPts val="0"/>
              </a:spcAft>
              <a:buSzPts val="1800"/>
              <a:buNone/>
            </a:pPr>
            <a:endParaRPr sz="1800" dirty="0">
              <a:latin typeface="Arial"/>
              <a:ea typeface="Arial"/>
              <a:cs typeface="Arial"/>
              <a:sym typeface="Arial"/>
            </a:endParaRPr>
          </a:p>
          <a:p>
            <a:pPr marL="0" lvl="0" indent="0" algn="l" rtl="0">
              <a:lnSpc>
                <a:spcPct val="100000"/>
              </a:lnSpc>
              <a:spcBef>
                <a:spcPts val="1080"/>
              </a:spcBef>
              <a:spcAft>
                <a:spcPts val="0"/>
              </a:spcAft>
              <a:buSzPts val="2760"/>
              <a:buNone/>
            </a:pPr>
            <a:endParaRPr dirty="0">
              <a:latin typeface="Poppins"/>
              <a:ea typeface="Poppins"/>
              <a:cs typeface="Poppins"/>
              <a:sym typeface="Poppins"/>
            </a:endParaRPr>
          </a:p>
        </p:txBody>
      </p:sp>
      <p:sp>
        <p:nvSpPr>
          <p:cNvPr id="248" name="Google Shape;248;p26"/>
          <p:cNvSpPr txBox="1"/>
          <p:nvPr/>
        </p:nvSpPr>
        <p:spPr>
          <a:xfrm>
            <a:off x="2424325" y="5502650"/>
            <a:ext cx="6573300" cy="798000"/>
          </a:xfrm>
          <a:prstGeom prst="rect">
            <a:avLst/>
          </a:prstGeom>
          <a:noFill/>
          <a:ln>
            <a:noFill/>
          </a:ln>
        </p:spPr>
        <p:txBody>
          <a:bodyPr spcFirstLastPara="1" wrap="square" lIns="91425" tIns="45700" rIns="91425" bIns="45700" anchor="t" anchorCtr="0">
            <a:noAutofit/>
          </a:bodyPr>
          <a:lstStyle/>
          <a:p>
            <a:pPr marL="285750" marR="0" lvl="0" indent="-281305" algn="l" rtl="0">
              <a:lnSpc>
                <a:spcPct val="100000"/>
              </a:lnSpc>
              <a:spcBef>
                <a:spcPts val="0"/>
              </a:spcBef>
              <a:spcAft>
                <a:spcPts val="0"/>
              </a:spcAft>
              <a:buClr>
                <a:schemeClr val="accent1"/>
              </a:buClr>
              <a:buSzPts val="2000"/>
              <a:buFont typeface="Arial"/>
              <a:buChar char="•"/>
            </a:pPr>
            <a:r>
              <a:rPr lang="en-US" sz="1800">
                <a:solidFill>
                  <a:srgbClr val="435249"/>
                </a:solidFill>
              </a:rPr>
              <a:t>Can be eaten raw or cooked. Eat them as a salad, on top of pizza, in sandwiches, soups, lasagna, pasta dishes, &amp; more!</a:t>
            </a:r>
            <a:endParaRPr sz="1800">
              <a:solidFill>
                <a:srgbClr val="435249"/>
              </a:solidFill>
            </a:endParaRPr>
          </a:p>
        </p:txBody>
      </p:sp>
      <p:pic>
        <p:nvPicPr>
          <p:cNvPr id="249" name="Google Shape;249;p26"/>
          <p:cNvPicPr preferRelativeResize="0"/>
          <p:nvPr/>
        </p:nvPicPr>
        <p:blipFill rotWithShape="1">
          <a:blip r:embed="rId3">
            <a:alphaModFix/>
          </a:blip>
          <a:srcRect/>
          <a:stretch/>
        </p:blipFill>
        <p:spPr>
          <a:xfrm>
            <a:off x="751438" y="2490011"/>
            <a:ext cx="1628765" cy="1983021"/>
          </a:xfrm>
          <a:prstGeom prst="rect">
            <a:avLst/>
          </a:prstGeom>
          <a:noFill/>
          <a:ln>
            <a:noFill/>
          </a:ln>
        </p:spPr>
      </p:pic>
      <p:pic>
        <p:nvPicPr>
          <p:cNvPr id="250" name="Google Shape;250;p26"/>
          <p:cNvPicPr preferRelativeResize="0"/>
          <p:nvPr/>
        </p:nvPicPr>
        <p:blipFill>
          <a:blip r:embed="rId4">
            <a:alphaModFix/>
          </a:blip>
          <a:stretch>
            <a:fillRect/>
          </a:stretch>
        </p:blipFill>
        <p:spPr>
          <a:xfrm>
            <a:off x="8848776" y="762225"/>
            <a:ext cx="2649107" cy="1483500"/>
          </a:xfrm>
          <a:prstGeom prst="rect">
            <a:avLst/>
          </a:prstGeom>
          <a:noFill/>
          <a:ln>
            <a:noFill/>
          </a:ln>
        </p:spPr>
      </p:pic>
      <p:pic>
        <p:nvPicPr>
          <p:cNvPr id="251" name="Google Shape;251;p26"/>
          <p:cNvPicPr preferRelativeResize="0"/>
          <p:nvPr/>
        </p:nvPicPr>
        <p:blipFill>
          <a:blip r:embed="rId5">
            <a:alphaModFix/>
          </a:blip>
          <a:stretch>
            <a:fillRect/>
          </a:stretch>
        </p:blipFill>
        <p:spPr>
          <a:xfrm>
            <a:off x="9054899" y="2431250"/>
            <a:ext cx="2442977" cy="1600200"/>
          </a:xfrm>
          <a:prstGeom prst="rect">
            <a:avLst/>
          </a:prstGeom>
          <a:noFill/>
          <a:ln>
            <a:noFill/>
          </a:ln>
        </p:spPr>
      </p:pic>
      <p:pic>
        <p:nvPicPr>
          <p:cNvPr id="252" name="Google Shape;252;p26"/>
          <p:cNvPicPr preferRelativeResize="0"/>
          <p:nvPr/>
        </p:nvPicPr>
        <p:blipFill rotWithShape="1">
          <a:blip r:embed="rId6">
            <a:alphaModFix/>
          </a:blip>
          <a:srcRect l="5536" t="7487" r="7950" b="8478"/>
          <a:stretch/>
        </p:blipFill>
        <p:spPr>
          <a:xfrm>
            <a:off x="9780875" y="4080349"/>
            <a:ext cx="1717000" cy="2084802"/>
          </a:xfrm>
          <a:prstGeom prst="rect">
            <a:avLst/>
          </a:prstGeom>
          <a:noFill/>
          <a:ln>
            <a:noFill/>
          </a:ln>
        </p:spPr>
      </p:pic>
      <p:pic>
        <p:nvPicPr>
          <p:cNvPr id="253" name="Google Shape;253;p26"/>
          <p:cNvPicPr preferRelativeResize="0"/>
          <p:nvPr/>
        </p:nvPicPr>
        <p:blipFill rotWithShape="1">
          <a:blip r:embed="rId7">
            <a:alphaModFix/>
          </a:blip>
          <a:srcRect l="2477" t="15403" b="17360"/>
          <a:stretch/>
        </p:blipFill>
        <p:spPr>
          <a:xfrm>
            <a:off x="707326" y="4431100"/>
            <a:ext cx="1716999" cy="1775974"/>
          </a:xfrm>
          <a:prstGeom prst="rect">
            <a:avLst/>
          </a:prstGeom>
          <a:noFill/>
          <a:ln>
            <a:noFill/>
          </a:ln>
        </p:spPr>
      </p:pic>
      <p:pic>
        <p:nvPicPr>
          <p:cNvPr id="254" name="Google Shape;254;p26"/>
          <p:cNvPicPr preferRelativeResize="0"/>
          <p:nvPr/>
        </p:nvPicPr>
        <p:blipFill>
          <a:blip r:embed="rId8">
            <a:alphaModFix/>
          </a:blip>
          <a:stretch>
            <a:fillRect/>
          </a:stretch>
        </p:blipFill>
        <p:spPr>
          <a:xfrm>
            <a:off x="2380200" y="3934963"/>
            <a:ext cx="2086650" cy="1391100"/>
          </a:xfrm>
          <a:prstGeom prst="rect">
            <a:avLst/>
          </a:prstGeom>
          <a:noFill/>
          <a:ln>
            <a:noFill/>
          </a:ln>
        </p:spPr>
      </p:pic>
      <p:pic>
        <p:nvPicPr>
          <p:cNvPr id="255" name="Google Shape;255;p26"/>
          <p:cNvPicPr preferRelativeResize="0"/>
          <p:nvPr/>
        </p:nvPicPr>
        <p:blipFill rotWithShape="1">
          <a:blip r:embed="rId9">
            <a:alphaModFix/>
          </a:blip>
          <a:srcRect t="6226" r="19054"/>
          <a:stretch/>
        </p:blipFill>
        <p:spPr>
          <a:xfrm>
            <a:off x="8761075" y="4080350"/>
            <a:ext cx="1019800" cy="1391100"/>
          </a:xfrm>
          <a:prstGeom prst="rect">
            <a:avLst/>
          </a:prstGeom>
          <a:noFill/>
          <a:ln>
            <a:noFill/>
          </a:ln>
        </p:spPr>
      </p:pic>
      <p:pic>
        <p:nvPicPr>
          <p:cNvPr id="256" name="Google Shape;256;p26"/>
          <p:cNvPicPr preferRelativeResize="0"/>
          <p:nvPr/>
        </p:nvPicPr>
        <p:blipFill>
          <a:blip r:embed="rId10">
            <a:alphaModFix/>
          </a:blip>
          <a:stretch>
            <a:fillRect/>
          </a:stretch>
        </p:blipFill>
        <p:spPr>
          <a:xfrm>
            <a:off x="4466841" y="3934975"/>
            <a:ext cx="2090434" cy="1391100"/>
          </a:xfrm>
          <a:prstGeom prst="rect">
            <a:avLst/>
          </a:prstGeom>
          <a:noFill/>
          <a:ln>
            <a:noFill/>
          </a:ln>
        </p:spPr>
      </p:pic>
      <p:pic>
        <p:nvPicPr>
          <p:cNvPr id="257" name="Google Shape;257;p26"/>
          <p:cNvPicPr preferRelativeResize="0"/>
          <p:nvPr/>
        </p:nvPicPr>
        <p:blipFill rotWithShape="1">
          <a:blip r:embed="rId11">
            <a:alphaModFix/>
          </a:blip>
          <a:srcRect t="13990" b="10056"/>
          <a:stretch/>
        </p:blipFill>
        <p:spPr>
          <a:xfrm>
            <a:off x="7458925" y="3987950"/>
            <a:ext cx="1302150" cy="1483502"/>
          </a:xfrm>
          <a:prstGeom prst="rect">
            <a:avLst/>
          </a:prstGeom>
          <a:noFill/>
          <a:ln>
            <a:noFill/>
          </a:ln>
        </p:spPr>
      </p:pic>
      <p:pic>
        <p:nvPicPr>
          <p:cNvPr id="258" name="Google Shape;258;p26"/>
          <p:cNvPicPr preferRelativeResize="0"/>
          <p:nvPr/>
        </p:nvPicPr>
        <p:blipFill rotWithShape="1">
          <a:blip r:embed="rId12">
            <a:alphaModFix/>
          </a:blip>
          <a:srcRect l="-25416" t="-33218" r="-55611" b="-47809"/>
          <a:stretch/>
        </p:blipFill>
        <p:spPr>
          <a:xfrm rot="5400000">
            <a:off x="5404054" y="4165615"/>
            <a:ext cx="3089790" cy="15846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7"/>
          <p:cNvSpPr txBox="1">
            <a:spLocks noGrp="1"/>
          </p:cNvSpPr>
          <p:nvPr>
            <p:ph type="title"/>
          </p:nvPr>
        </p:nvSpPr>
        <p:spPr>
          <a:xfrm>
            <a:off x="3943650" y="916138"/>
            <a:ext cx="4304700" cy="1303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B7265"/>
              </a:buClr>
              <a:buSzPts val="4400"/>
              <a:buFont typeface="Arial"/>
              <a:buNone/>
            </a:pPr>
            <a:r>
              <a:rPr lang="en-US">
                <a:solidFill>
                  <a:srgbClr val="BB7265"/>
                </a:solidFill>
                <a:latin typeface="Arial"/>
                <a:ea typeface="Arial"/>
                <a:cs typeface="Arial"/>
                <a:sym typeface="Arial"/>
              </a:rPr>
              <a:t>Nutritional Facts</a:t>
            </a:r>
            <a:endParaRPr>
              <a:solidFill>
                <a:srgbClr val="BB7265"/>
              </a:solidFill>
              <a:latin typeface="Arial"/>
              <a:ea typeface="Arial"/>
              <a:cs typeface="Arial"/>
              <a:sym typeface="Arial"/>
            </a:endParaRPr>
          </a:p>
        </p:txBody>
      </p:sp>
      <p:sp>
        <p:nvSpPr>
          <p:cNvPr id="265" name="Google Shape;265;p27"/>
          <p:cNvSpPr txBox="1">
            <a:spLocks noGrp="1"/>
          </p:cNvSpPr>
          <p:nvPr>
            <p:ph type="body" idx="1"/>
          </p:nvPr>
        </p:nvSpPr>
        <p:spPr>
          <a:xfrm>
            <a:off x="2274275" y="2989850"/>
            <a:ext cx="7506000" cy="2248200"/>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100000"/>
              </a:lnSpc>
              <a:spcBef>
                <a:spcPts val="0"/>
              </a:spcBef>
              <a:spcAft>
                <a:spcPts val="0"/>
              </a:spcAft>
              <a:buSzPts val="3220"/>
              <a:buNone/>
            </a:pPr>
            <a:r>
              <a:rPr lang="en-US" sz="3036">
                <a:latin typeface="Arial"/>
                <a:ea typeface="Arial"/>
                <a:cs typeface="Arial"/>
                <a:sym typeface="Arial"/>
              </a:rPr>
              <a:t>Calcium, folate, vitamin C, A, &amp; K</a:t>
            </a:r>
            <a:endParaRPr sz="3036"/>
          </a:p>
          <a:p>
            <a:pPr marL="342900" lvl="0" indent="-342900" algn="l" rtl="0">
              <a:lnSpc>
                <a:spcPct val="115000"/>
              </a:lnSpc>
              <a:spcBef>
                <a:spcPts val="0"/>
              </a:spcBef>
              <a:spcAft>
                <a:spcPts val="0"/>
              </a:spcAft>
              <a:buSzPts val="3220"/>
              <a:buFont typeface="Noto Sans Symbols"/>
              <a:buChar char="✔"/>
            </a:pPr>
            <a:r>
              <a:rPr lang="en-US">
                <a:latin typeface="Arial"/>
                <a:ea typeface="Arial"/>
                <a:cs typeface="Arial"/>
                <a:sym typeface="Arial"/>
              </a:rPr>
              <a:t>Great for bone &amp; heart health</a:t>
            </a:r>
            <a:endParaRPr/>
          </a:p>
          <a:p>
            <a:pPr marL="342900" lvl="0" indent="-342900" algn="l" rtl="0">
              <a:lnSpc>
                <a:spcPct val="115000"/>
              </a:lnSpc>
              <a:spcBef>
                <a:spcPts val="0"/>
              </a:spcBef>
              <a:spcAft>
                <a:spcPts val="0"/>
              </a:spcAft>
              <a:buSzPts val="3220"/>
              <a:buFont typeface="Noto Sans Symbols"/>
              <a:buChar char="✔"/>
            </a:pPr>
            <a:r>
              <a:rPr lang="en-US">
                <a:latin typeface="Arial"/>
                <a:ea typeface="Arial"/>
                <a:cs typeface="Arial"/>
                <a:sym typeface="Arial"/>
              </a:rPr>
              <a:t>Important for healthy cell growth &amp; function</a:t>
            </a:r>
            <a:endParaRPr>
              <a:latin typeface="Arial"/>
              <a:ea typeface="Arial"/>
              <a:cs typeface="Arial"/>
              <a:sym typeface="Arial"/>
            </a:endParaRPr>
          </a:p>
          <a:p>
            <a:pPr marL="342900" lvl="0" indent="-335280" algn="l" rtl="0">
              <a:lnSpc>
                <a:spcPct val="115000"/>
              </a:lnSpc>
              <a:spcBef>
                <a:spcPts val="0"/>
              </a:spcBef>
              <a:spcAft>
                <a:spcPts val="0"/>
              </a:spcAft>
              <a:buSzPts val="3100"/>
              <a:buChar char="✔"/>
            </a:pPr>
            <a:r>
              <a:rPr lang="en-US">
                <a:latin typeface="Arial"/>
                <a:ea typeface="Arial"/>
                <a:cs typeface="Arial"/>
                <a:sym typeface="Arial"/>
              </a:rPr>
              <a:t>Strengthens the immune system</a:t>
            </a:r>
            <a:endParaRPr>
              <a:latin typeface="Arial"/>
              <a:ea typeface="Arial"/>
              <a:cs typeface="Arial"/>
              <a:sym typeface="Arial"/>
            </a:endParaRPr>
          </a:p>
          <a:p>
            <a:pPr marL="342900" lvl="0" indent="-138430" algn="l" rtl="0">
              <a:lnSpc>
                <a:spcPct val="100000"/>
              </a:lnSpc>
              <a:spcBef>
                <a:spcPts val="0"/>
              </a:spcBef>
              <a:spcAft>
                <a:spcPts val="0"/>
              </a:spcAft>
              <a:buSzPts val="3220"/>
              <a:buFont typeface="Noto Sans Symbols"/>
              <a:buNone/>
            </a:pPr>
            <a:endParaRPr>
              <a:latin typeface="Arial"/>
              <a:ea typeface="Arial"/>
              <a:cs typeface="Arial"/>
              <a:sym typeface="Arial"/>
            </a:endParaRPr>
          </a:p>
        </p:txBody>
      </p:sp>
      <p:pic>
        <p:nvPicPr>
          <p:cNvPr id="266" name="Google Shape;266;p27"/>
          <p:cNvPicPr preferRelativeResize="0"/>
          <p:nvPr/>
        </p:nvPicPr>
        <p:blipFill rotWithShape="1">
          <a:blip r:embed="rId3">
            <a:alphaModFix/>
          </a:blip>
          <a:srcRect/>
          <a:stretch/>
        </p:blipFill>
        <p:spPr>
          <a:xfrm>
            <a:off x="8649373" y="738407"/>
            <a:ext cx="2353925" cy="1564668"/>
          </a:xfrm>
          <a:prstGeom prst="rect">
            <a:avLst/>
          </a:prstGeom>
          <a:noFill/>
          <a:ln>
            <a:noFill/>
          </a:ln>
        </p:spPr>
      </p:pic>
      <p:sp>
        <p:nvSpPr>
          <p:cNvPr id="267" name="Google Shape;267;p27"/>
          <p:cNvSpPr txBox="1"/>
          <p:nvPr/>
        </p:nvSpPr>
        <p:spPr>
          <a:xfrm>
            <a:off x="1175213" y="2481952"/>
            <a:ext cx="46509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20"/>
              <a:buFont typeface="Arial"/>
              <a:buNone/>
            </a:pPr>
            <a:r>
              <a:rPr lang="en-US" sz="2700" b="1">
                <a:solidFill>
                  <a:srgbClr val="435249"/>
                </a:solidFill>
              </a:rPr>
              <a:t>Arugula is </a:t>
            </a:r>
            <a:r>
              <a:rPr lang="en-US" sz="2700" b="1" i="0" u="none" strike="noStrike" cap="none">
                <a:solidFill>
                  <a:srgbClr val="435249"/>
                </a:solidFill>
                <a:latin typeface="Arial"/>
                <a:ea typeface="Arial"/>
                <a:cs typeface="Arial"/>
                <a:sym typeface="Arial"/>
              </a:rPr>
              <a:t>high in:</a:t>
            </a:r>
            <a:endParaRPr sz="1700">
              <a:solidFill>
                <a:srgbClr val="435249"/>
              </a:solidFill>
            </a:endParaRPr>
          </a:p>
        </p:txBody>
      </p:sp>
      <p:pic>
        <p:nvPicPr>
          <p:cNvPr id="268" name="Google Shape;268;p27"/>
          <p:cNvPicPr preferRelativeResize="0"/>
          <p:nvPr/>
        </p:nvPicPr>
        <p:blipFill rotWithShape="1">
          <a:blip r:embed="rId4">
            <a:alphaModFix/>
          </a:blip>
          <a:srcRect/>
          <a:stretch/>
        </p:blipFill>
        <p:spPr>
          <a:xfrm rot="-287074">
            <a:off x="759124" y="5082130"/>
            <a:ext cx="2415688" cy="913871"/>
          </a:xfrm>
          <a:prstGeom prst="rect">
            <a:avLst/>
          </a:prstGeom>
          <a:noFill/>
          <a:ln>
            <a:noFill/>
          </a:ln>
        </p:spPr>
      </p:pic>
      <p:pic>
        <p:nvPicPr>
          <p:cNvPr id="269" name="Google Shape;269;p27"/>
          <p:cNvPicPr preferRelativeResize="0"/>
          <p:nvPr/>
        </p:nvPicPr>
        <p:blipFill rotWithShape="1">
          <a:blip r:embed="rId5">
            <a:alphaModFix/>
          </a:blip>
          <a:srcRect l="14739" t="1913" r="14739" b="1923"/>
          <a:stretch/>
        </p:blipFill>
        <p:spPr>
          <a:xfrm>
            <a:off x="9996700" y="2632125"/>
            <a:ext cx="1529999" cy="1564675"/>
          </a:xfrm>
          <a:prstGeom prst="rect">
            <a:avLst/>
          </a:prstGeom>
          <a:noFill/>
          <a:ln>
            <a:noFill/>
          </a:ln>
        </p:spPr>
      </p:pic>
      <p:pic>
        <p:nvPicPr>
          <p:cNvPr id="270" name="Google Shape;270;p27"/>
          <p:cNvPicPr preferRelativeResize="0"/>
          <p:nvPr/>
        </p:nvPicPr>
        <p:blipFill>
          <a:blip r:embed="rId6">
            <a:alphaModFix/>
          </a:blip>
          <a:stretch>
            <a:fillRect/>
          </a:stretch>
        </p:blipFill>
        <p:spPr>
          <a:xfrm>
            <a:off x="8262525" y="4525875"/>
            <a:ext cx="3264175" cy="1659274"/>
          </a:xfrm>
          <a:prstGeom prst="rect">
            <a:avLst/>
          </a:prstGeom>
          <a:noFill/>
          <a:ln>
            <a:noFill/>
          </a:ln>
        </p:spPr>
      </p:pic>
      <p:pic>
        <p:nvPicPr>
          <p:cNvPr id="271" name="Google Shape;271;p27"/>
          <p:cNvPicPr preferRelativeResize="0"/>
          <p:nvPr/>
        </p:nvPicPr>
        <p:blipFill>
          <a:blip r:embed="rId7">
            <a:alphaModFix/>
          </a:blip>
          <a:stretch>
            <a:fillRect/>
          </a:stretch>
        </p:blipFill>
        <p:spPr>
          <a:xfrm>
            <a:off x="921673" y="738389"/>
            <a:ext cx="2483499" cy="1659299"/>
          </a:xfrm>
          <a:prstGeom prst="rect">
            <a:avLst/>
          </a:prstGeom>
          <a:noFill/>
          <a:ln>
            <a:noFill/>
          </a:ln>
        </p:spPr>
      </p:pic>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1531</Words>
  <Application>Microsoft Office PowerPoint</Application>
  <PresentationFormat>Widescreen</PresentationFormat>
  <Paragraphs>148</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Roboto</vt:lpstr>
      <vt:lpstr>Noto Sans Symbols</vt:lpstr>
      <vt:lpstr>Garamond</vt:lpstr>
      <vt:lpstr>Poppins</vt:lpstr>
      <vt:lpstr>Georgia</vt:lpstr>
      <vt:lpstr>Verdana</vt:lpstr>
      <vt:lpstr>Arial</vt:lpstr>
      <vt:lpstr>Calibri</vt:lpstr>
      <vt:lpstr>Courier New</vt:lpstr>
      <vt:lpstr>Organic</vt:lpstr>
      <vt:lpstr>Arugula     </vt:lpstr>
      <vt:lpstr>Part of the Mustard Family</vt:lpstr>
      <vt:lpstr>How Does Arugula Grow?</vt:lpstr>
      <vt:lpstr>Where Did it Come From?</vt:lpstr>
      <vt:lpstr>Types &amp; Fun Facts</vt:lpstr>
      <vt:lpstr>From Field to Store</vt:lpstr>
      <vt:lpstr>How to Pick Them</vt:lpstr>
      <vt:lpstr>How to Store, Wash, &amp; Eat Arugula</vt:lpstr>
      <vt:lpstr>Nutritional Facts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Arugula</dc:title>
  <dc:creator>Marmoora</dc:creator>
  <cp:lastModifiedBy>Sheryl Johnson</cp:lastModifiedBy>
  <cp:revision>3</cp:revision>
  <dcterms:modified xsi:type="dcterms:W3CDTF">2021-12-13T15:05:49Z</dcterms:modified>
</cp:coreProperties>
</file>